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7" r:id="rId3"/>
    <p:sldId id="268" r:id="rId4"/>
    <p:sldId id="269" r:id="rId5"/>
    <p:sldId id="257" r:id="rId6"/>
    <p:sldId id="259" r:id="rId7"/>
    <p:sldId id="258" r:id="rId8"/>
    <p:sldId id="264" r:id="rId9"/>
    <p:sldId id="266" r:id="rId10"/>
    <p:sldId id="265" r:id="rId11"/>
    <p:sldId id="260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9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AF239A9A-B4B0-4B32-B8CD-2E25E95134C4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2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27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76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174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85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48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509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57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5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7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AEB9C5D3-0140-4E75-8D7F-C0623D06DFD7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3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5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0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9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89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8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0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410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46120"/>
            <a:ext cx="6723668" cy="838265"/>
          </a:xfrm>
        </p:spPr>
        <p:txBody>
          <a:bodyPr/>
          <a:lstStyle/>
          <a:p>
            <a:pPr algn="ctr"/>
            <a:r>
              <a:rPr lang="en-US" sz="3375" dirty="0">
                <a:latin typeface="Comic Sans MS" panose="030F0702030302020204" pitchFamily="66" charset="0"/>
              </a:rPr>
              <a:t>Animal Features &amp; Adaptations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240" y="3813297"/>
            <a:ext cx="6392099" cy="35971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/>
              <a:t>Alabama Wildlife Federation Outdoor Classroom Field Journal Activity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38FFB2F-5167-4816-9484-EC15C5EAC402}"/>
              </a:ext>
            </a:extLst>
          </p:cNvPr>
          <p:cNvSpPr txBox="1">
            <a:spLocks/>
          </p:cNvSpPr>
          <p:nvPr/>
        </p:nvSpPr>
        <p:spPr>
          <a:xfrm>
            <a:off x="122180" y="4341750"/>
            <a:ext cx="4785360" cy="9997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To use this interactive PowerPoint with your students:</a:t>
            </a:r>
          </a:p>
          <a:p>
            <a:pPr marL="257175" indent="-257175">
              <a:buClr>
                <a:schemeClr val="tx1"/>
              </a:buClr>
              <a:buFont typeface="+mj-lt"/>
              <a:buAutoNum type="arabicPeriod"/>
            </a:pPr>
            <a:r>
              <a:rPr lang="en-US" sz="1350" dirty="0"/>
              <a:t>Click on “</a:t>
            </a:r>
            <a:r>
              <a:rPr lang="en-US" sz="1350" dirty="0">
                <a:solidFill>
                  <a:srgbClr val="FF0000"/>
                </a:solidFill>
              </a:rPr>
              <a:t>Enable Editing</a:t>
            </a:r>
            <a:r>
              <a:rPr lang="en-US" sz="1350" dirty="0"/>
              <a:t>.”</a:t>
            </a:r>
          </a:p>
          <a:p>
            <a:pPr marL="257175" indent="-257175">
              <a:buClr>
                <a:schemeClr val="tx1"/>
              </a:buClr>
              <a:buFont typeface="+mj-lt"/>
              <a:buAutoNum type="arabicPeriod"/>
            </a:pPr>
            <a:r>
              <a:rPr lang="en-US" sz="1350" dirty="0"/>
              <a:t>Click the “</a:t>
            </a:r>
            <a:r>
              <a:rPr lang="en-US" sz="1350" dirty="0">
                <a:solidFill>
                  <a:srgbClr val="FF0000"/>
                </a:solidFill>
              </a:rPr>
              <a:t>Slide Show</a:t>
            </a:r>
            <a:r>
              <a:rPr lang="en-US" sz="1350" dirty="0"/>
              <a:t>” tab at the top of the screen.</a:t>
            </a:r>
          </a:p>
          <a:p>
            <a:pPr marL="257175" indent="-257175">
              <a:buClr>
                <a:schemeClr val="tx1"/>
              </a:buClr>
              <a:buFont typeface="+mj-lt"/>
              <a:buAutoNum type="arabicPeriod"/>
            </a:pPr>
            <a:r>
              <a:rPr lang="en-US" sz="1350" dirty="0"/>
              <a:t>Then choose “</a:t>
            </a:r>
            <a:r>
              <a:rPr lang="en-US" sz="1350" dirty="0">
                <a:solidFill>
                  <a:srgbClr val="FF0000"/>
                </a:solidFill>
              </a:rPr>
              <a:t>From Beginning</a:t>
            </a:r>
            <a:r>
              <a:rPr lang="en-US" sz="1350" dirty="0"/>
              <a:t>” from the menu.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01C4B-4754-4BF2-80EA-779C24829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0" y="3692951"/>
            <a:ext cx="480060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89" y="721592"/>
            <a:ext cx="6291296" cy="1131217"/>
          </a:xfrm>
        </p:spPr>
        <p:txBody>
          <a:bodyPr>
            <a:noAutofit/>
          </a:bodyPr>
          <a:lstStyle/>
          <a:p>
            <a:pPr algn="ctr">
              <a:spcBef>
                <a:spcPts val="450"/>
              </a:spcBef>
            </a:pPr>
            <a:r>
              <a:rPr lang="en-US" dirty="0">
                <a:latin typeface="Comic Sans MS" panose="030F0702030302020204" pitchFamily="66" charset="0"/>
              </a:rPr>
              <a:t>How </a:t>
            </a:r>
            <a:r>
              <a:rPr lang="en-US" dirty="0" smtClean="0">
                <a:latin typeface="Comic Sans MS" panose="030F0702030302020204" pitchFamily="66" charset="0"/>
              </a:rPr>
              <a:t>are </a:t>
            </a:r>
            <a:r>
              <a:rPr lang="en-US" dirty="0">
                <a:latin typeface="Comic Sans MS" panose="030F0702030302020204" pitchFamily="66" charset="0"/>
              </a:rPr>
              <a:t>an ant’s </a:t>
            </a:r>
            <a:r>
              <a:rPr lang="en-US" dirty="0" smtClean="0">
                <a:latin typeface="Comic Sans MS" panose="030F0702030302020204" pitchFamily="66" charset="0"/>
              </a:rPr>
              <a:t>eyes </a:t>
            </a:r>
            <a:r>
              <a:rPr lang="en-US" dirty="0">
                <a:latin typeface="Comic Sans MS" panose="030F0702030302020204" pitchFamily="66" charset="0"/>
              </a:rPr>
              <a:t>different than ours?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7D766F-04DC-4B41-9734-7ADE0C69B200}"/>
              </a:ext>
            </a:extLst>
          </p:cNvPr>
          <p:cNvSpPr txBox="1"/>
          <p:nvPr/>
        </p:nvSpPr>
        <p:spPr>
          <a:xfrm>
            <a:off x="4727609" y="4206613"/>
            <a:ext cx="357966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Humans have </a:t>
            </a:r>
            <a:r>
              <a:rPr lang="en-US" sz="2100" u="sng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2 eyes 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that have</a:t>
            </a:r>
            <a:r>
              <a:rPr lang="en-U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100" u="sng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1 camera-like lens</a:t>
            </a:r>
            <a:r>
              <a:rPr lang="en-US" sz="2100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that allows us to see in great detail, but we cannot see things next to us without moving our heads left or right.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33B138-B000-4538-9CB5-AF609B7995E4}"/>
              </a:ext>
            </a:extLst>
          </p:cNvPr>
          <p:cNvSpPr txBox="1"/>
          <p:nvPr/>
        </p:nvSpPr>
        <p:spPr>
          <a:xfrm>
            <a:off x="343792" y="4206613"/>
            <a:ext cx="38885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An ant has </a:t>
            </a:r>
            <a:r>
              <a:rPr lang="en-US" sz="2100" u="sng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2 compound eyes 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that contain </a:t>
            </a:r>
            <a:r>
              <a:rPr lang="en-US" sz="2100" u="sng" dirty="0">
                <a:solidFill>
                  <a:schemeClr val="tx1">
                    <a:lumMod val="95000"/>
                  </a:schemeClr>
                </a:solidFill>
                <a:latin typeface="Comic Sans MS" panose="030F0702030302020204" pitchFamily="66" charset="0"/>
              </a:rPr>
              <a:t>hundreds of camera-like lenses 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that help detect movement on both sides of the ant without it having to turn its head.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D94DE5-F22C-4C06-A8FE-2FE611BA1696}"/>
              </a:ext>
            </a:extLst>
          </p:cNvPr>
          <p:cNvSpPr txBox="1"/>
          <p:nvPr/>
        </p:nvSpPr>
        <p:spPr>
          <a:xfrm>
            <a:off x="65025" y="6561104"/>
            <a:ext cx="3839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https://askabiologist.asu.edu/explore/ant-anatomy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25" y="2163198"/>
            <a:ext cx="2343477" cy="1895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405"/>
          <a:stretch/>
        </p:blipFill>
        <p:spPr>
          <a:xfrm>
            <a:off x="4322880" y="2581352"/>
            <a:ext cx="4389120" cy="10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3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56" y="756255"/>
            <a:ext cx="6774993" cy="113121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How can an </a:t>
            </a:r>
            <a:r>
              <a:rPr lang="en-US" dirty="0">
                <a:latin typeface="Comic Sans MS" panose="030F0702030302020204" pitchFamily="66" charset="0"/>
              </a:rPr>
              <a:t>ant’s </a:t>
            </a:r>
            <a:r>
              <a:rPr lang="en-US" dirty="0" smtClean="0">
                <a:latin typeface="Comic Sans MS" panose="030F0702030302020204" pitchFamily="66" charset="0"/>
              </a:rPr>
              <a:t>neck help </a:t>
            </a:r>
            <a:r>
              <a:rPr lang="en-US" dirty="0">
                <a:latin typeface="Comic Sans MS" panose="030F0702030302020204" pitchFamily="66" charset="0"/>
              </a:rPr>
              <a:t>it survive?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59935-6F77-4E2A-A3F5-FC49F7DD3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5" r="10412" b="7143"/>
          <a:stretch/>
        </p:blipFill>
        <p:spPr>
          <a:xfrm flipH="1">
            <a:off x="4051169" y="3362869"/>
            <a:ext cx="3738888" cy="2448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62D45D-5FA9-4AB1-ACE7-31844B6390FF}"/>
              </a:ext>
            </a:extLst>
          </p:cNvPr>
          <p:cNvSpPr txBox="1"/>
          <p:nvPr/>
        </p:nvSpPr>
        <p:spPr>
          <a:xfrm rot="16200000">
            <a:off x="7338887" y="4122315"/>
            <a:ext cx="2608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mic Sans MS" panose="030F0702030302020204" pitchFamily="66" charset="0"/>
              </a:rPr>
              <a:t>https://entomologytoday.org/2014/02/11/ants-can-lift-up-to-5000-times-their-own-body-weight-new-study-suggests/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2564" y="2247374"/>
            <a:ext cx="8563093" cy="2598977"/>
            <a:chOff x="312564" y="2247374"/>
            <a:chExt cx="8563093" cy="25989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E6FAF9-17DE-4B14-9625-6495C61168F2}"/>
                </a:ext>
              </a:extLst>
            </p:cNvPr>
            <p:cNvSpPr txBox="1"/>
            <p:nvPr/>
          </p:nvSpPr>
          <p:spPr>
            <a:xfrm>
              <a:off x="312564" y="2247374"/>
              <a:ext cx="8563093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neck joint of a common American field ant can withstand pressures up to 5,000 times greater than its own body weight,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58C18D-BB98-4A4F-BE6D-E768FC335C34}"/>
                </a:ext>
              </a:extLst>
            </p:cNvPr>
            <p:cNvSpPr txBox="1"/>
            <p:nvPr/>
          </p:nvSpPr>
          <p:spPr>
            <a:xfrm>
              <a:off x="368224" y="3507523"/>
              <a:ext cx="3605174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so it can carry food back to its colony in the anthill.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258C18D-BB98-4A4F-BE6D-E768FC335C34}"/>
              </a:ext>
            </a:extLst>
          </p:cNvPr>
          <p:cNvSpPr txBox="1"/>
          <p:nvPr/>
        </p:nvSpPr>
        <p:spPr>
          <a:xfrm>
            <a:off x="160386" y="5852584"/>
            <a:ext cx="8867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That would be like you carrying 10 cars with one hand!</a:t>
            </a:r>
            <a:endParaRPr lang="en-US" sz="27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" y="708988"/>
            <a:ext cx="7635291" cy="1131217"/>
          </a:xfrm>
        </p:spPr>
        <p:txBody>
          <a:bodyPr>
            <a:noAutofit/>
          </a:bodyPr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What other types of animals could we find in our outdoor classroom?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93192" y="3094815"/>
            <a:ext cx="3854018" cy="2954620"/>
            <a:chOff x="5093192" y="3150377"/>
            <a:chExt cx="3854018" cy="29546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E6FAF9-17DE-4B14-9625-6495C61168F2}"/>
                </a:ext>
              </a:extLst>
            </p:cNvPr>
            <p:cNvSpPr txBox="1"/>
            <p:nvPr/>
          </p:nvSpPr>
          <p:spPr>
            <a:xfrm>
              <a:off x="5093192" y="4720002"/>
              <a:ext cx="281507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Turtle’s </a:t>
              </a:r>
              <a:r>
                <a:rPr lang="en-US" sz="21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Shell</a:t>
              </a:r>
              <a:r>
                <a:rPr lang="en-US" sz="21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:</a:t>
              </a:r>
              <a:endParaRPr lang="en-US" sz="21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21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protection from predators &amp; camouflage</a:t>
              </a:r>
            </a:p>
          </p:txBody>
        </p:sp>
        <p:pic>
          <p:nvPicPr>
            <p:cNvPr id="6152" name="Picture 8" descr="Image result for clipart of eastern box turtle">
              <a:extLst>
                <a:ext uri="{FF2B5EF4-FFF2-40B4-BE49-F238E27FC236}">
                  <a16:creationId xmlns:a16="http://schemas.microsoft.com/office/drawing/2014/main" id="{68F52B90-CC3F-4096-8A52-19BADC704F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76" r="15178" b="8039"/>
            <a:stretch/>
          </p:blipFill>
          <p:spPr bwMode="auto">
            <a:xfrm flipH="1">
              <a:off x="5444893" y="3150377"/>
              <a:ext cx="2111678" cy="143451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37A187-1CFD-49F8-BE19-D540C7345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682" t="25980" r="36276" b="6666"/>
            <a:stretch/>
          </p:blipFill>
          <p:spPr>
            <a:xfrm>
              <a:off x="7484967" y="3769751"/>
              <a:ext cx="1462243" cy="12332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469818" y="3094815"/>
            <a:ext cx="2215299" cy="3600950"/>
            <a:chOff x="469818" y="3094815"/>
            <a:chExt cx="2215299" cy="3600950"/>
          </a:xfrm>
        </p:grpSpPr>
        <p:pic>
          <p:nvPicPr>
            <p:cNvPr id="6156" name="Picture 12" descr="Image result for photo of native bumblebee">
              <a:extLst>
                <a:ext uri="{FF2B5EF4-FFF2-40B4-BE49-F238E27FC236}">
                  <a16:creationId xmlns:a16="http://schemas.microsoft.com/office/drawing/2014/main" id="{E0C0EEF0-7188-4C93-859A-FB99A44AF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95" y="3094815"/>
              <a:ext cx="2165122" cy="142643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6283A8-2C22-48FB-ADB8-8B8BD4553336}"/>
                </a:ext>
              </a:extLst>
            </p:cNvPr>
            <p:cNvSpPr txBox="1"/>
            <p:nvPr/>
          </p:nvSpPr>
          <p:spPr>
            <a:xfrm>
              <a:off x="469818" y="4664440"/>
              <a:ext cx="221529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Bee’s Tongue:</a:t>
              </a:r>
            </a:p>
            <a:p>
              <a:pPr algn="ctr"/>
              <a:r>
                <a:rPr lang="en-US" sz="21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(called a       pro-</a:t>
              </a:r>
              <a:r>
                <a:rPr lang="en-US" sz="2100" dirty="0" err="1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bos</a:t>
              </a:r>
              <a:r>
                <a:rPr lang="en-US" sz="21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-cis)</a:t>
              </a:r>
            </a:p>
            <a:p>
              <a:pPr algn="ctr"/>
              <a:r>
                <a:rPr lang="en-US" sz="21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long </a:t>
              </a:r>
              <a:r>
                <a:rPr lang="en-US" sz="21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tube to suck out nectar from flowers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 txBox="1">
            <a:spLocks/>
          </p:cNvSpPr>
          <p:nvPr/>
        </p:nvSpPr>
        <p:spPr>
          <a:xfrm>
            <a:off x="77474" y="2025690"/>
            <a:ext cx="7742942" cy="1131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How do their bodies’ features or adaptations help them survive? 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73254" y="3358686"/>
            <a:ext cx="2283643" cy="3175496"/>
            <a:chOff x="2973254" y="3358686"/>
            <a:chExt cx="2283643" cy="31754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E7BE4C-16BE-4549-8863-BFDB41620D9B}"/>
                </a:ext>
              </a:extLst>
            </p:cNvPr>
            <p:cNvSpPr txBox="1"/>
            <p:nvPr/>
          </p:nvSpPr>
          <p:spPr>
            <a:xfrm>
              <a:off x="2973254" y="5149187"/>
              <a:ext cx="228364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Bird’s Feathers:</a:t>
              </a:r>
            </a:p>
            <a:p>
              <a:pPr algn="ctr"/>
              <a:r>
                <a:rPr lang="en-US" sz="21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</a:t>
              </a:r>
              <a:r>
                <a:rPr lang="en-US" sz="21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elp male birds attract female birds to mate</a:t>
              </a:r>
              <a:endParaRPr lang="en-US" sz="21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8" t="21402" r="20695" b="207"/>
            <a:stretch/>
          </p:blipFill>
          <p:spPr>
            <a:xfrm>
              <a:off x="2973254" y="3358686"/>
              <a:ext cx="2183502" cy="15887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365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7" y="958118"/>
            <a:ext cx="7490128" cy="666958"/>
          </a:xfrm>
        </p:spPr>
        <p:txBody>
          <a:bodyPr>
            <a:noAutofit/>
          </a:bodyPr>
          <a:lstStyle/>
          <a:p>
            <a:pPr algn="ctr">
              <a:spcBef>
                <a:spcPts val="1800"/>
              </a:spcBef>
            </a:pPr>
            <a:r>
              <a:rPr lang="en-US" dirty="0" smtClean="0">
                <a:latin typeface="Comic Sans MS" panose="030F0702030302020204" pitchFamily="66" charset="0"/>
              </a:rPr>
              <a:t>How can we tell each other apart?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sz="1100" dirty="0" smtClean="0">
                <a:latin typeface="Comic Sans MS" panose="030F0702030302020204" pitchFamily="66" charset="0"/>
              </a:rPr>
              <a:t/>
            </a:r>
            <a:br>
              <a:rPr lang="en-US" sz="1100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How do our bodies look different?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5385450" y="2741567"/>
            <a:ext cx="3602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Gender – Boy or Girl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Hair Color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Hair Length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Skin Color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Eye Color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4" b="16581"/>
          <a:stretch/>
        </p:blipFill>
        <p:spPr>
          <a:xfrm>
            <a:off x="103367" y="2872200"/>
            <a:ext cx="5136543" cy="16777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492981" y="5195761"/>
            <a:ext cx="7975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These are our features. 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Our features make us unique.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9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7" y="997874"/>
            <a:ext cx="7420382" cy="666958"/>
          </a:xfrm>
        </p:spPr>
        <p:txBody>
          <a:bodyPr>
            <a:noAutofit/>
          </a:bodyPr>
          <a:lstStyle/>
          <a:p>
            <a:pPr algn="ctr">
              <a:spcBef>
                <a:spcPts val="450"/>
              </a:spcBef>
            </a:pPr>
            <a:r>
              <a:rPr lang="en-US" dirty="0" smtClean="0">
                <a:latin typeface="Comic Sans MS" panose="030F0702030302020204" pitchFamily="66" charset="0"/>
              </a:rPr>
              <a:t>How can we tell animals apart?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 txBox="1">
            <a:spLocks/>
          </p:cNvSpPr>
          <p:nvPr/>
        </p:nvSpPr>
        <p:spPr>
          <a:xfrm>
            <a:off x="1543592" y="2119906"/>
            <a:ext cx="6003234" cy="666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450"/>
              </a:spcBef>
            </a:pPr>
            <a:r>
              <a:rPr lang="en-US" sz="2800" dirty="0" smtClean="0">
                <a:latin typeface="Comic Sans MS" panose="030F0702030302020204" pitchFamily="66" charset="0"/>
              </a:rPr>
              <a:t>How can you tell the difference between a bird and an insect?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73" y="2916869"/>
            <a:ext cx="2743200" cy="1828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645" y="2926717"/>
            <a:ext cx="2742935" cy="1828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2899158" y="3056722"/>
            <a:ext cx="33754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Different types of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nimals have different types of features too!</a:t>
            </a:r>
            <a:endParaRPr 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6059963" y="6098326"/>
            <a:ext cx="200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antennae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259590" y="6248961"/>
            <a:ext cx="149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beak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9590" y="5530985"/>
            <a:ext cx="7402483" cy="641325"/>
            <a:chOff x="259590" y="5719081"/>
            <a:chExt cx="7402483" cy="6413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E6FAF9-17DE-4B14-9625-6495C61168F2}"/>
                </a:ext>
              </a:extLst>
            </p:cNvPr>
            <p:cNvSpPr txBox="1"/>
            <p:nvPr/>
          </p:nvSpPr>
          <p:spPr>
            <a:xfrm>
              <a:off x="259590" y="5898741"/>
              <a:ext cx="1561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2 legs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E6FAF9-17DE-4B14-9625-6495C61168F2}"/>
                </a:ext>
              </a:extLst>
            </p:cNvPr>
            <p:cNvSpPr txBox="1"/>
            <p:nvPr/>
          </p:nvSpPr>
          <p:spPr>
            <a:xfrm>
              <a:off x="6050197" y="5719081"/>
              <a:ext cx="161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6 legs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9590" y="4888084"/>
            <a:ext cx="8774083" cy="830997"/>
            <a:chOff x="259590" y="5142463"/>
            <a:chExt cx="8774083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E6FAF9-17DE-4B14-9625-6495C61168F2}"/>
                </a:ext>
              </a:extLst>
            </p:cNvPr>
            <p:cNvSpPr txBox="1"/>
            <p:nvPr/>
          </p:nvSpPr>
          <p:spPr>
            <a:xfrm>
              <a:off x="259590" y="5142463"/>
              <a:ext cx="27429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1 pair of wings with Feathers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E6FAF9-17DE-4B14-9625-6495C61168F2}"/>
                </a:ext>
              </a:extLst>
            </p:cNvPr>
            <p:cNvSpPr txBox="1"/>
            <p:nvPr/>
          </p:nvSpPr>
          <p:spPr>
            <a:xfrm>
              <a:off x="6074964" y="5203007"/>
              <a:ext cx="2958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2 pairs of wings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8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933329"/>
            <a:ext cx="6663193" cy="666958"/>
          </a:xfrm>
        </p:spPr>
        <p:txBody>
          <a:bodyPr>
            <a:noAutofit/>
          </a:bodyPr>
          <a:lstStyle/>
          <a:p>
            <a:pPr algn="ctr">
              <a:spcBef>
                <a:spcPts val="450"/>
              </a:spcBef>
            </a:pPr>
            <a:r>
              <a:rPr lang="en-US" dirty="0" smtClean="0">
                <a:latin typeface="Comic Sans MS" panose="030F0702030302020204" pitchFamily="66" charset="0"/>
              </a:rPr>
              <a:t>How can an animal’s features help it survive?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05" y="2179724"/>
            <a:ext cx="2743200" cy="1828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35" y="2188939"/>
            <a:ext cx="2742935" cy="1828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36067" y="4439528"/>
            <a:ext cx="150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Beak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4512704" y="4420753"/>
            <a:ext cx="2106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Antennae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1989905" y="4058655"/>
            <a:ext cx="159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1609441" y="4439528"/>
            <a:ext cx="2214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Eat seeds &amp; berries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281898" y="4049440"/>
            <a:ext cx="425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- Fly away from predators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63611" y="5253733"/>
            <a:ext cx="9143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Animals’ features have changed over millions of years to help them survive in their homes or habitat. 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These </a:t>
            </a:r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special features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are called </a:t>
            </a:r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adaptations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35382" y="4411195"/>
            <a:ext cx="4608618" cy="835657"/>
            <a:chOff x="4294960" y="4594227"/>
            <a:chExt cx="4608618" cy="8356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E6FAF9-17DE-4B14-9625-6495C61168F2}"/>
                </a:ext>
              </a:extLst>
            </p:cNvPr>
            <p:cNvSpPr txBox="1"/>
            <p:nvPr/>
          </p:nvSpPr>
          <p:spPr>
            <a:xfrm>
              <a:off x="6160643" y="4594227"/>
              <a:ext cx="2742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- Touch &amp; smell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E6FAF9-17DE-4B14-9625-6495C61168F2}"/>
                </a:ext>
              </a:extLst>
            </p:cNvPr>
            <p:cNvSpPr txBox="1"/>
            <p:nvPr/>
          </p:nvSpPr>
          <p:spPr>
            <a:xfrm>
              <a:off x="4294960" y="4968219"/>
              <a:ext cx="446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its surroundings to find food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601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0" grpId="0"/>
      <p:bldP spid="14" grpId="0"/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C547F7-9F11-497F-B0F9-864962B1D392}"/>
              </a:ext>
            </a:extLst>
          </p:cNvPr>
          <p:cNvSpPr txBox="1"/>
          <p:nvPr/>
        </p:nvSpPr>
        <p:spPr>
          <a:xfrm>
            <a:off x="982744" y="2299597"/>
            <a:ext cx="6492240" cy="2743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does a tiny ant stay alive when everything is so much bigger?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619812" y="5421803"/>
            <a:ext cx="76639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but it has to come out to search for food.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CCCBD-B300-4ED7-B627-3895F7BDF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20929" y="4022919"/>
            <a:ext cx="820133" cy="820133"/>
          </a:xfrm>
          <a:prstGeom prst="rect">
            <a:avLst/>
          </a:prstGeom>
        </p:spPr>
      </p:pic>
      <p:pic>
        <p:nvPicPr>
          <p:cNvPr id="8" name="Picture 2" descr="Image result for clipart of child walking">
            <a:extLst>
              <a:ext uri="{FF2B5EF4-FFF2-40B4-BE49-F238E27FC236}">
                <a16:creationId xmlns:a16="http://schemas.microsoft.com/office/drawing/2014/main" id="{400D2BE2-4717-4F3F-9726-3E822574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0007" y="2470537"/>
            <a:ext cx="3177805" cy="21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ipart of ants inside anthill colony">
            <a:extLst>
              <a:ext uri="{FF2B5EF4-FFF2-40B4-BE49-F238E27FC236}">
                <a16:creationId xmlns:a16="http://schemas.microsoft.com/office/drawing/2014/main" id="{D8CD3A75-208C-406C-820B-CEC15A3EF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4179" y="2212612"/>
            <a:ext cx="1929594" cy="177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6C0C1D-701C-4E0B-A974-67AA4CB310FF}"/>
              </a:ext>
            </a:extLst>
          </p:cNvPr>
          <p:cNvSpPr txBox="1"/>
          <p:nvPr/>
        </p:nvSpPr>
        <p:spPr>
          <a:xfrm>
            <a:off x="1869729" y="5032555"/>
            <a:ext cx="48361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It can hide in its anthill,</a:t>
            </a:r>
          </a:p>
        </p:txBody>
      </p:sp>
    </p:spTree>
    <p:extLst>
      <p:ext uri="{BB962C8B-B14F-4D97-AF65-F5344CB8AC3E}">
        <p14:creationId xmlns:p14="http://schemas.microsoft.com/office/powerpoint/2010/main" val="31961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433" y="727160"/>
            <a:ext cx="5927255" cy="1080938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does the ant’s size help it survive?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0B94C-6BD0-4968-B7F2-DBB98657A751}"/>
              </a:ext>
            </a:extLst>
          </p:cNvPr>
          <p:cNvSpPr txBox="1"/>
          <p:nvPr/>
        </p:nvSpPr>
        <p:spPr>
          <a:xfrm>
            <a:off x="1702194" y="5196914"/>
            <a:ext cx="5879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It can hide easily from predators, 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and duck into small spaces.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E39966-58CE-46C0-8813-45C0D1CB65D2}"/>
              </a:ext>
            </a:extLst>
          </p:cNvPr>
          <p:cNvGrpSpPr/>
          <p:nvPr/>
        </p:nvGrpSpPr>
        <p:grpSpPr>
          <a:xfrm>
            <a:off x="321648" y="2284262"/>
            <a:ext cx="1581623" cy="1048106"/>
            <a:chOff x="828009" y="2412114"/>
            <a:chExt cx="2108831" cy="1397475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16228D41-8FFE-4F81-BC7D-2DC25155259A}"/>
                </a:ext>
              </a:extLst>
            </p:cNvPr>
            <p:cNvSpPr/>
            <p:nvPr/>
          </p:nvSpPr>
          <p:spPr>
            <a:xfrm>
              <a:off x="828009" y="2412114"/>
              <a:ext cx="1968611" cy="1259031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46FF5C-A7F6-4F72-9FB9-17777A568907}"/>
                </a:ext>
              </a:extLst>
            </p:cNvPr>
            <p:cNvSpPr txBox="1"/>
            <p:nvPr/>
          </p:nvSpPr>
          <p:spPr>
            <a:xfrm>
              <a:off x="1151848" y="2476181"/>
              <a:ext cx="126467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You can’t see us!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F60F085-0A6B-4B43-97FE-EF61CDD1736C}"/>
                </a:ext>
              </a:extLst>
            </p:cNvPr>
            <p:cNvSpPr/>
            <p:nvPr/>
          </p:nvSpPr>
          <p:spPr>
            <a:xfrm>
              <a:off x="2668737" y="3598015"/>
              <a:ext cx="113122" cy="65987"/>
            </a:xfrm>
            <a:prstGeom prst="ellipse">
              <a:avLst/>
            </a:prstGeom>
            <a:solidFill>
              <a:schemeClr val="tx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B3F923-DD99-4F65-A636-F88FC22B3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6620" y="3712045"/>
              <a:ext cx="140220" cy="97544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4C8F356-8701-45B6-894B-C48A2BF8516B}"/>
                </a:ext>
              </a:extLst>
            </p:cNvPr>
            <p:cNvSpPr/>
            <p:nvPr/>
          </p:nvSpPr>
          <p:spPr>
            <a:xfrm>
              <a:off x="2463537" y="3496629"/>
              <a:ext cx="113122" cy="65987"/>
            </a:xfrm>
            <a:prstGeom prst="ellipse">
              <a:avLst/>
            </a:prstGeom>
            <a:solidFill>
              <a:schemeClr val="tx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9" name="Arc 18">
            <a:extLst>
              <a:ext uri="{FF2B5EF4-FFF2-40B4-BE49-F238E27FC236}">
                <a16:creationId xmlns:a16="http://schemas.microsoft.com/office/drawing/2014/main" id="{0022CAFD-9EB0-4F56-8AB4-C2A3B61780E5}"/>
              </a:ext>
            </a:extLst>
          </p:cNvPr>
          <p:cNvSpPr/>
          <p:nvPr/>
        </p:nvSpPr>
        <p:spPr>
          <a:xfrm>
            <a:off x="810706" y="5049822"/>
            <a:ext cx="98531" cy="7777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6" descr="Related image">
            <a:extLst>
              <a:ext uri="{FF2B5EF4-FFF2-40B4-BE49-F238E27FC236}">
                <a16:creationId xmlns:a16="http://schemas.microsoft.com/office/drawing/2014/main" id="{D08EEAC6-96B4-4FAC-92BD-68306F0DD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05" y="2614099"/>
            <a:ext cx="4578482" cy="241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mage result for clipart of crow pecking ground">
            <a:extLst>
              <a:ext uri="{FF2B5EF4-FFF2-40B4-BE49-F238E27FC236}">
                <a16:creationId xmlns:a16="http://schemas.microsoft.com/office/drawing/2014/main" id="{36B62639-37CA-41CF-A8A8-670E41DA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56" y="2622185"/>
            <a:ext cx="1699306" cy="119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74FF8-1B44-4AA2-AD70-C141702873FB}"/>
              </a:ext>
            </a:extLst>
          </p:cNvPr>
          <p:cNvGrpSpPr/>
          <p:nvPr/>
        </p:nvGrpSpPr>
        <p:grpSpPr>
          <a:xfrm>
            <a:off x="3839917" y="4043974"/>
            <a:ext cx="185285" cy="387747"/>
            <a:chOff x="373704" y="4487159"/>
            <a:chExt cx="247047" cy="51699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56FE03-705E-40E3-9640-21186E553BEB}"/>
                </a:ext>
              </a:extLst>
            </p:cNvPr>
            <p:cNvSpPr/>
            <p:nvPr/>
          </p:nvSpPr>
          <p:spPr>
            <a:xfrm>
              <a:off x="449329" y="4843900"/>
              <a:ext cx="98011" cy="16025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968C0090-2AA9-4609-B9FC-3F592ED68D5A}"/>
                </a:ext>
              </a:extLst>
            </p:cNvPr>
            <p:cNvSpPr/>
            <p:nvPr/>
          </p:nvSpPr>
          <p:spPr>
            <a:xfrm rot="11708547">
              <a:off x="575032" y="4487159"/>
              <a:ext cx="45719" cy="408254"/>
            </a:xfrm>
            <a:prstGeom prst="arc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A49CFB85-1B84-4E94-80DF-351E3CD90A12}"/>
                </a:ext>
              </a:extLst>
            </p:cNvPr>
            <p:cNvSpPr/>
            <p:nvPr/>
          </p:nvSpPr>
          <p:spPr>
            <a:xfrm rot="9645803" flipH="1">
              <a:off x="373704" y="4489908"/>
              <a:ext cx="45719" cy="408254"/>
            </a:xfrm>
            <a:prstGeom prst="arc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0774" y="3332368"/>
            <a:ext cx="2969659" cy="1252391"/>
            <a:chOff x="820774" y="3332368"/>
            <a:chExt cx="2969659" cy="1252391"/>
          </a:xfrm>
        </p:grpSpPr>
        <p:pic>
          <p:nvPicPr>
            <p:cNvPr id="7" name="Picture 2" descr="Related image">
              <a:extLst>
                <a:ext uri="{FF2B5EF4-FFF2-40B4-BE49-F238E27FC236}">
                  <a16:creationId xmlns:a16="http://schemas.microsoft.com/office/drawing/2014/main" id="{6EA4B326-9BDA-48B3-8652-4B0676162B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3079" r="1"/>
            <a:stretch/>
          </p:blipFill>
          <p:spPr bwMode="auto">
            <a:xfrm>
              <a:off x="820774" y="3332368"/>
              <a:ext cx="1799234" cy="1252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C0470F1-3AA3-4A4F-B878-E70E055A4424}"/>
                </a:ext>
              </a:extLst>
            </p:cNvPr>
            <p:cNvCxnSpPr>
              <a:cxnSpLocks/>
            </p:cNvCxnSpPr>
            <p:nvPr/>
          </p:nvCxnSpPr>
          <p:spPr>
            <a:xfrm>
              <a:off x="2527916" y="3864997"/>
              <a:ext cx="1262517" cy="48433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9BF2BF-303A-4F2F-BBA7-97F368189F4C}"/>
              </a:ext>
            </a:extLst>
          </p:cNvPr>
          <p:cNvGrpSpPr/>
          <p:nvPr/>
        </p:nvGrpSpPr>
        <p:grpSpPr>
          <a:xfrm>
            <a:off x="6257986" y="2325606"/>
            <a:ext cx="2667617" cy="1317533"/>
            <a:chOff x="8587819" y="1957807"/>
            <a:chExt cx="3556823" cy="1756711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BFF3ABC8-9FF8-4B86-900D-E0A36E3F6CB1}"/>
                </a:ext>
              </a:extLst>
            </p:cNvPr>
            <p:cNvSpPr/>
            <p:nvPr/>
          </p:nvSpPr>
          <p:spPr>
            <a:xfrm rot="20969859" flipH="1">
              <a:off x="9563488" y="1957807"/>
              <a:ext cx="2581154" cy="1756711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C875EC-13E3-4C87-A710-71970CEB3E7C}"/>
                </a:ext>
              </a:extLst>
            </p:cNvPr>
            <p:cNvSpPr txBox="1"/>
            <p:nvPr/>
          </p:nvSpPr>
          <p:spPr>
            <a:xfrm>
              <a:off x="9766055" y="2328331"/>
              <a:ext cx="2176022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I am a predator.  I eat other animals.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6AA4E1-0441-4E50-90A2-00715C4F2617}"/>
                </a:ext>
              </a:extLst>
            </p:cNvPr>
            <p:cNvSpPr/>
            <p:nvPr/>
          </p:nvSpPr>
          <p:spPr>
            <a:xfrm>
              <a:off x="8587819" y="2498103"/>
              <a:ext cx="122548" cy="942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F71E04-0828-448F-A1E4-ACF4753572D8}"/>
                </a:ext>
              </a:extLst>
            </p:cNvPr>
            <p:cNvSpPr/>
            <p:nvPr/>
          </p:nvSpPr>
          <p:spPr>
            <a:xfrm>
              <a:off x="8855697" y="2421388"/>
              <a:ext cx="182880" cy="137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87DBCE7-1FA3-416A-AB9A-52B146E149D1}"/>
                </a:ext>
              </a:extLst>
            </p:cNvPr>
            <p:cNvSpPr/>
            <p:nvPr/>
          </p:nvSpPr>
          <p:spPr>
            <a:xfrm>
              <a:off x="9216045" y="2389331"/>
              <a:ext cx="274320" cy="1828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9140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9" y="760195"/>
            <a:ext cx="7420382" cy="1131217"/>
          </a:xfrm>
        </p:spPr>
        <p:txBody>
          <a:bodyPr>
            <a:noAutofit/>
          </a:bodyPr>
          <a:lstStyle/>
          <a:p>
            <a:pPr algn="ctr">
              <a:spcBef>
                <a:spcPts val="450"/>
              </a:spcBef>
            </a:pPr>
            <a:r>
              <a:rPr lang="en-US" dirty="0">
                <a:latin typeface="Comic Sans MS" panose="030F0702030302020204" pitchFamily="66" charset="0"/>
              </a:rPr>
              <a:t>How is an ant’s body different than </a:t>
            </a:r>
            <a:r>
              <a:rPr lang="en-US" dirty="0" smtClean="0">
                <a:latin typeface="Comic Sans MS" panose="030F0702030302020204" pitchFamily="66" charset="0"/>
              </a:rPr>
              <a:t>our body?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609BA-C4B7-4066-A4BE-9A8D75989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4" t="14251" r="25463" b="11065"/>
          <a:stretch/>
        </p:blipFill>
        <p:spPr>
          <a:xfrm>
            <a:off x="4579951" y="2162040"/>
            <a:ext cx="1605362" cy="31075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7D766F-04DC-4B41-9734-7ADE0C69B200}"/>
              </a:ext>
            </a:extLst>
          </p:cNvPr>
          <p:cNvSpPr txBox="1"/>
          <p:nvPr/>
        </p:nvSpPr>
        <p:spPr>
          <a:xfrm>
            <a:off x="6285628" y="2820227"/>
            <a:ext cx="258007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Humans’ skeletons are hidden under our soft skin and hair.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FB7DA-B347-485C-B554-A8DE6D08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915" y="3987003"/>
            <a:ext cx="1409166" cy="20241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33B138-B000-4538-9CB5-AF609B7995E4}"/>
              </a:ext>
            </a:extLst>
          </p:cNvPr>
          <p:cNvSpPr txBox="1"/>
          <p:nvPr/>
        </p:nvSpPr>
        <p:spPr>
          <a:xfrm>
            <a:off x="423857" y="2570846"/>
            <a:ext cx="29793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An </a:t>
            </a:r>
            <a:r>
              <a:rPr lang="en-US" sz="2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ant </a:t>
            </a:r>
            <a:r>
              <a:rPr lang="en-US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has a hard exoskeleton </a:t>
            </a:r>
            <a:r>
              <a:rPr lang="en-US" sz="2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on the outside of its body for </a:t>
            </a:r>
            <a:r>
              <a:rPr lang="en-US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support and protection.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5D1FC6-10E1-4D89-83EB-1453C8BAF9C3}"/>
              </a:ext>
            </a:extLst>
          </p:cNvPr>
          <p:cNvSpPr txBox="1"/>
          <p:nvPr/>
        </p:nvSpPr>
        <p:spPr>
          <a:xfrm>
            <a:off x="5089635" y="6133745"/>
            <a:ext cx="3839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https://askabiologist.asu.edu/explore/ant-anatomy</a:t>
            </a:r>
          </a:p>
        </p:txBody>
      </p:sp>
    </p:spTree>
    <p:extLst>
      <p:ext uri="{BB962C8B-B14F-4D97-AF65-F5344CB8AC3E}">
        <p14:creationId xmlns:p14="http://schemas.microsoft.com/office/powerpoint/2010/main" val="448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7" y="766702"/>
            <a:ext cx="7521250" cy="1131217"/>
          </a:xfrm>
        </p:spPr>
        <p:txBody>
          <a:bodyPr>
            <a:noAutofit/>
          </a:bodyPr>
          <a:lstStyle/>
          <a:p>
            <a:pPr algn="ctr">
              <a:spcBef>
                <a:spcPts val="450"/>
              </a:spcBef>
            </a:pPr>
            <a:r>
              <a:rPr lang="en-US" dirty="0">
                <a:latin typeface="Comic Sans MS" panose="030F0702030302020204" pitchFamily="66" charset="0"/>
              </a:rPr>
              <a:t>How </a:t>
            </a:r>
            <a:r>
              <a:rPr lang="en-US" dirty="0" smtClean="0">
                <a:latin typeface="Comic Sans MS" panose="030F0702030302020204" pitchFamily="66" charset="0"/>
              </a:rPr>
              <a:t>does an ant use its body to touch, taste, and smell?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609BA-C4B7-4066-A4BE-9A8D75989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4" t="14251" r="25463" b="11065"/>
          <a:stretch/>
        </p:blipFill>
        <p:spPr>
          <a:xfrm>
            <a:off x="7597738" y="2558043"/>
            <a:ext cx="1261200" cy="24413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7D766F-04DC-4B41-9734-7ADE0C69B200}"/>
              </a:ext>
            </a:extLst>
          </p:cNvPr>
          <p:cNvSpPr txBox="1"/>
          <p:nvPr/>
        </p:nvSpPr>
        <p:spPr>
          <a:xfrm>
            <a:off x="4097177" y="2817363"/>
            <a:ext cx="3538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Humans’ bodies have: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 arms &amp; 2 hands to reach out to touch,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 mouth to taste &amp;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 nose to smell.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33B138-B000-4538-9CB5-AF609B7995E4}"/>
              </a:ext>
            </a:extLst>
          </p:cNvPr>
          <p:cNvSpPr txBox="1"/>
          <p:nvPr/>
        </p:nvSpPr>
        <p:spPr>
          <a:xfrm>
            <a:off x="298370" y="4127497"/>
            <a:ext cx="362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An ant has 2 antennae on its head that reach out to touch, taste, and smell everything.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B3CA16-E3B2-481C-A932-6260052DAB72}"/>
              </a:ext>
            </a:extLst>
          </p:cNvPr>
          <p:cNvSpPr txBox="1"/>
          <p:nvPr/>
        </p:nvSpPr>
        <p:spPr>
          <a:xfrm>
            <a:off x="4954463" y="6296588"/>
            <a:ext cx="3839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https://askabiologist.asu.edu/explore/ant-anatomy</a:t>
            </a:r>
          </a:p>
        </p:txBody>
      </p:sp>
      <p:pic>
        <p:nvPicPr>
          <p:cNvPr id="5124" name="Picture 4" descr="Image result for clipart of black ant antennae">
            <a:extLst>
              <a:ext uri="{FF2B5EF4-FFF2-40B4-BE49-F238E27FC236}">
                <a16:creationId xmlns:a16="http://schemas.microsoft.com/office/drawing/2014/main" id="{7A912523-4771-4101-A837-5989014B6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1" y="2668036"/>
            <a:ext cx="2681458" cy="127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19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4" y="755003"/>
            <a:ext cx="7372674" cy="1131217"/>
          </a:xfrm>
        </p:spPr>
        <p:txBody>
          <a:bodyPr>
            <a:noAutofit/>
          </a:bodyPr>
          <a:lstStyle/>
          <a:p>
            <a:pPr algn="ctr">
              <a:spcBef>
                <a:spcPts val="450"/>
              </a:spcBef>
            </a:pPr>
            <a:r>
              <a:rPr lang="en-US" dirty="0">
                <a:latin typeface="Comic Sans MS" panose="030F0702030302020204" pitchFamily="66" charset="0"/>
              </a:rPr>
              <a:t>How </a:t>
            </a:r>
            <a:r>
              <a:rPr lang="en-US" dirty="0" smtClean="0">
                <a:latin typeface="Comic Sans MS" panose="030F0702030302020204" pitchFamily="66" charset="0"/>
              </a:rPr>
              <a:t>does an ant hold and carry things?  How does it bite or eat?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609BA-C4B7-4066-A4BE-9A8D75989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4" t="14251" r="25463" b="11065"/>
          <a:stretch/>
        </p:blipFill>
        <p:spPr>
          <a:xfrm>
            <a:off x="4386301" y="2578625"/>
            <a:ext cx="1446533" cy="280010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7D766F-04DC-4B41-9734-7ADE0C69B200}"/>
              </a:ext>
            </a:extLst>
          </p:cNvPr>
          <p:cNvSpPr txBox="1"/>
          <p:nvPr/>
        </p:nvSpPr>
        <p:spPr>
          <a:xfrm>
            <a:off x="5948755" y="2898949"/>
            <a:ext cx="268243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Humans’ bodies have 2 arms and 2 hands to hold and carry things, and we </a:t>
            </a:r>
            <a:r>
              <a:rPr lang="en-US" sz="21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use our teeth and mouths </a:t>
            </a:r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for </a:t>
            </a:r>
            <a:r>
              <a:rPr lang="en-US" sz="21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biting and eating.</a:t>
            </a:r>
            <a:endParaRPr lang="en-US" sz="2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33B138-B000-4538-9CB5-AF609B7995E4}"/>
              </a:ext>
            </a:extLst>
          </p:cNvPr>
          <p:cNvSpPr txBox="1"/>
          <p:nvPr/>
        </p:nvSpPr>
        <p:spPr>
          <a:xfrm>
            <a:off x="524786" y="2390792"/>
            <a:ext cx="386151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Comic Sans MS" panose="030F0702030302020204" pitchFamily="66" charset="0"/>
              </a:rPr>
              <a:t>An ant’s body has mandibles for holding and carrying </a:t>
            </a:r>
            <a:r>
              <a:rPr lang="en-US" sz="21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things or for biting.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D3E8FC-6F28-449E-A3C6-9CC8936D728E}"/>
              </a:ext>
            </a:extLst>
          </p:cNvPr>
          <p:cNvSpPr txBox="1"/>
          <p:nvPr/>
        </p:nvSpPr>
        <p:spPr>
          <a:xfrm>
            <a:off x="5224807" y="5604825"/>
            <a:ext cx="3839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https://askabiologist.asu.edu/explore/ant-anatomy</a:t>
            </a:r>
          </a:p>
        </p:txBody>
      </p:sp>
      <p:pic>
        <p:nvPicPr>
          <p:cNvPr id="3076" name="Picture 4" descr="Image result for clipart of black ant antennae">
            <a:extLst>
              <a:ext uri="{FF2B5EF4-FFF2-40B4-BE49-F238E27FC236}">
                <a16:creationId xmlns:a16="http://schemas.microsoft.com/office/drawing/2014/main" id="{84BFA53E-0D88-4A53-83E7-803095120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75" y="3460831"/>
            <a:ext cx="2365662" cy="179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5C54A4A-2B0F-4CC4-9878-CDDDA3C2BA62}"/>
              </a:ext>
            </a:extLst>
          </p:cNvPr>
          <p:cNvSpPr txBox="1"/>
          <p:nvPr/>
        </p:nvSpPr>
        <p:spPr>
          <a:xfrm>
            <a:off x="247921" y="4573017"/>
            <a:ext cx="123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mandibles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94C5AD-54A5-4545-B579-B4CB6F0990CD}"/>
              </a:ext>
            </a:extLst>
          </p:cNvPr>
          <p:cNvCxnSpPr/>
          <p:nvPr/>
        </p:nvCxnSpPr>
        <p:spPr>
          <a:xfrm flipV="1">
            <a:off x="1395603" y="4576710"/>
            <a:ext cx="313476" cy="11689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133B138-B000-4538-9CB5-AF609B7995E4}"/>
              </a:ext>
            </a:extLst>
          </p:cNvPr>
          <p:cNvSpPr txBox="1"/>
          <p:nvPr/>
        </p:nvSpPr>
        <p:spPr>
          <a:xfrm>
            <a:off x="863609" y="5270876"/>
            <a:ext cx="38271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It uses its mouth,            which is hidden behind the mandibles, to eat.</a:t>
            </a:r>
            <a:endParaRPr lang="en-US" sz="2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7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9" grpId="0"/>
      <p:bldP spid="10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5020</TotalTime>
  <Words>645</Words>
  <Application>Microsoft Office PowerPoint</Application>
  <PresentationFormat>On-screen Show (4:3)</PresentationFormat>
  <Paragraphs>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Comic Sans MS</vt:lpstr>
      <vt:lpstr>Trebuchet MS</vt:lpstr>
      <vt:lpstr>Wingdings</vt:lpstr>
      <vt:lpstr>Berlin</vt:lpstr>
      <vt:lpstr>Animal Features &amp; Adaptations</vt:lpstr>
      <vt:lpstr>How can we tell each other apart?  How do our bodies look different? </vt:lpstr>
      <vt:lpstr>How can we tell animals apart? </vt:lpstr>
      <vt:lpstr>How can an animal’s features help it survive? </vt:lpstr>
      <vt:lpstr>How does a tiny ant stay alive when everything is so much bigger?</vt:lpstr>
      <vt:lpstr>How does the ant’s size help it survive?</vt:lpstr>
      <vt:lpstr>How is an ant’s body different than our body? </vt:lpstr>
      <vt:lpstr>How does an ant use its body to touch, taste, and smell? </vt:lpstr>
      <vt:lpstr>How does an ant hold and carry things?  How does it bite or eat? </vt:lpstr>
      <vt:lpstr>How are an ant’s eyes different than ours? </vt:lpstr>
      <vt:lpstr>How can an ant’s neck help it survive? </vt:lpstr>
      <vt:lpstr>What other types of animals could we find in our outdoor classroom?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April Waltz</cp:lastModifiedBy>
  <cp:revision>80</cp:revision>
  <dcterms:created xsi:type="dcterms:W3CDTF">2018-06-22T20:13:25Z</dcterms:created>
  <dcterms:modified xsi:type="dcterms:W3CDTF">2022-07-15T13:48:36Z</dcterms:modified>
</cp:coreProperties>
</file>