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68" r:id="rId3"/>
    <p:sldId id="278" r:id="rId4"/>
    <p:sldId id="279" r:id="rId5"/>
    <p:sldId id="280" r:id="rId6"/>
    <p:sldId id="281" r:id="rId7"/>
    <p:sldId id="282" r:id="rId8"/>
    <p:sldId id="283" r:id="rId9"/>
    <p:sldId id="258" r:id="rId10"/>
    <p:sldId id="284" r:id="rId11"/>
    <p:sldId id="285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smtClean="0"/>
              <a:t>4/11/2021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846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18A9-B687-4302-9395-2322403C6656}" type="datetimeFigureOut">
              <a:rPr lang="en-US" smtClean="0"/>
              <a:t>4/11/2021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826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A684-0CB7-41E9-A4DF-5D1C2CA5BF6F}" type="datetimeFigureOut">
              <a:rPr lang="en-US" smtClean="0"/>
              <a:t>4/11/2021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338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7C35-9E19-4518-A4B2-3B09CD8CC756}" type="datetimeFigureOut">
              <a:rPr lang="en-US" smtClean="0"/>
              <a:t>4/11/2021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7112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smtClean="0"/>
              <a:t>4/11/2021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022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A708-C5F0-412D-90E2-1919F0D196AE}" type="datetimeFigureOut">
              <a:rPr lang="en-US" smtClean="0"/>
              <a:t>4/11/2021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026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F8FA-EF43-4642-9368-3F4E33039BD9}" type="datetimeFigureOut">
              <a:rPr lang="en-US" smtClean="0"/>
              <a:t>4/11/2021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749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smtClean="0"/>
              <a:t>4/11/2021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738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513FEF9-69D0-4F8C-A336-59491FBEDC47}" type="datetimeFigureOut">
              <a:rPr lang="en-US" smtClean="0"/>
              <a:t>4/11/2021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806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smtClean="0"/>
              <a:t>4/11/2021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602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smtClean="0"/>
              <a:t>4/11/2021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476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smtClean="0"/>
              <a:t>4/11/2021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494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smtClean="0"/>
              <a:t>4/11/2021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235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smtClean="0"/>
              <a:t>4/11/2021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857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smtClean="0"/>
              <a:t>4/11/2021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43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smtClean="0"/>
              <a:t>4/11/2021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828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smtClean="0"/>
              <a:t>4/11/2021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359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0000"/>
                <a:lumOff val="40000"/>
              </a:schemeClr>
            </a:gs>
            <a:gs pos="32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smtClean="0"/>
              <a:t>4/11/2021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08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7047D-DE77-49B2-BDE3-4C787F6D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33709"/>
            <a:ext cx="8961120" cy="1117687"/>
          </a:xfrm>
        </p:spPr>
        <p:txBody>
          <a:bodyPr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Wildlife Habitat Checklist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7A6B8-C139-4184-BC61-DB0473EEBA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2986" y="4355485"/>
            <a:ext cx="8522798" cy="479619"/>
          </a:xfrm>
        </p:spPr>
        <p:txBody>
          <a:bodyPr/>
          <a:lstStyle/>
          <a:p>
            <a:pPr algn="l"/>
            <a:r>
              <a:rPr lang="en-US" dirty="0"/>
              <a:t>Alabama Wildlife Federation Outdoor Classroom Field Journal Activity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C34A660-D6D8-4DDA-869E-462C9452B710}"/>
              </a:ext>
            </a:extLst>
          </p:cNvPr>
          <p:cNvSpPr txBox="1">
            <a:spLocks/>
          </p:cNvSpPr>
          <p:nvPr/>
        </p:nvSpPr>
        <p:spPr>
          <a:xfrm>
            <a:off x="71120" y="5525008"/>
            <a:ext cx="6380480" cy="1332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 use this interactive PowerPoint with your students:</a:t>
            </a: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en-US" dirty="0"/>
              <a:t>Click on “</a:t>
            </a:r>
            <a:r>
              <a:rPr lang="en-US" dirty="0">
                <a:solidFill>
                  <a:srgbClr val="FFFF00"/>
                </a:solidFill>
              </a:rPr>
              <a:t>Enable Editing</a:t>
            </a:r>
            <a:r>
              <a:rPr lang="en-US" dirty="0"/>
              <a:t>.”</a:t>
            </a: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en-US" dirty="0"/>
              <a:t>Click the “</a:t>
            </a:r>
            <a:r>
              <a:rPr lang="en-US" dirty="0">
                <a:solidFill>
                  <a:srgbClr val="FFFF00"/>
                </a:solidFill>
              </a:rPr>
              <a:t>Slide Show</a:t>
            </a:r>
            <a:r>
              <a:rPr lang="en-US" dirty="0"/>
              <a:t>” tab at the top of the screen.</a:t>
            </a: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en-US" dirty="0"/>
              <a:t>Then choose “</a:t>
            </a:r>
            <a:r>
              <a:rPr lang="en-US" dirty="0">
                <a:solidFill>
                  <a:srgbClr val="FFFF00"/>
                </a:solidFill>
              </a:rPr>
              <a:t>From Beginning</a:t>
            </a:r>
            <a:r>
              <a:rPr lang="en-US" dirty="0"/>
              <a:t>” from the menu.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A0C87D-467C-4428-BC46-9BBF8C22E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06" y="4275255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37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B80D273-10C6-4359-83EA-4B4BC80E0522}"/>
              </a:ext>
            </a:extLst>
          </p:cNvPr>
          <p:cNvGrpSpPr/>
          <p:nvPr/>
        </p:nvGrpSpPr>
        <p:grpSpPr>
          <a:xfrm>
            <a:off x="198707" y="3620318"/>
            <a:ext cx="2103120" cy="3088773"/>
            <a:chOff x="327690" y="3662678"/>
            <a:chExt cx="2103120" cy="3088773"/>
          </a:xfrm>
        </p:grpSpPr>
        <p:pic>
          <p:nvPicPr>
            <p:cNvPr id="25" name="Picture 2" descr="Image result for photo of eastern screech owl">
              <a:extLst>
                <a:ext uri="{FF2B5EF4-FFF2-40B4-BE49-F238E27FC236}">
                  <a16:creationId xmlns:a16="http://schemas.microsoft.com/office/drawing/2014/main" id="{8925780E-22A4-42FD-9D7E-C0D78B922B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305" y="3662678"/>
              <a:ext cx="746268" cy="100584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508A71B-1BDE-40CF-A422-8D11C880B324}"/>
                </a:ext>
              </a:extLst>
            </p:cNvPr>
            <p:cNvSpPr txBox="1"/>
            <p:nvPr/>
          </p:nvSpPr>
          <p:spPr>
            <a:xfrm>
              <a:off x="327690" y="4720126"/>
              <a:ext cx="210312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The eastern screech owl hunts from trees for small rodents and bugs, and it nests in the cavities of trees.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07A9A39-AA94-4705-B7D4-587C12E8D31E}"/>
              </a:ext>
            </a:extLst>
          </p:cNvPr>
          <p:cNvSpPr txBox="1"/>
          <p:nvPr/>
        </p:nvSpPr>
        <p:spPr>
          <a:xfrm>
            <a:off x="94593" y="2188215"/>
            <a:ext cx="119817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All of the organisms (plants and animals) in a habitat make up a system (an </a:t>
            </a:r>
            <a:r>
              <a:rPr lang="en-US" sz="2800" u="sng" dirty="0">
                <a:solidFill>
                  <a:schemeClr val="bg1"/>
                </a:solidFill>
                <a:latin typeface="Comic Sans MS" panose="030F0702030302020204" pitchFamily="66" charset="0"/>
              </a:rPr>
              <a:t>ecosystem</a:t>
            </a:r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) in which the organisms depend on each other.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78E4439B-6C67-4425-91D9-B5BC8DE8C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330" y="566554"/>
            <a:ext cx="9450696" cy="1413204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dirty="0">
                <a:latin typeface="Comic Sans MS" panose="030F0702030302020204" pitchFamily="66" charset="0"/>
              </a:rPr>
              <a:t>How do the different animals share the resources and interact in their habitat?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4EE4897-2855-417F-8DBF-CEECA4960F29}"/>
              </a:ext>
            </a:extLst>
          </p:cNvPr>
          <p:cNvGrpSpPr/>
          <p:nvPr/>
        </p:nvGrpSpPr>
        <p:grpSpPr>
          <a:xfrm>
            <a:off x="9393341" y="3837652"/>
            <a:ext cx="2129755" cy="3020348"/>
            <a:chOff x="9393341" y="3837652"/>
            <a:chExt cx="2129755" cy="3020348"/>
          </a:xfrm>
        </p:grpSpPr>
        <p:pic>
          <p:nvPicPr>
            <p:cNvPr id="3074" name="Picture 2" descr="Image result for photo of millipede in the forest alabama">
              <a:extLst>
                <a:ext uri="{FF2B5EF4-FFF2-40B4-BE49-F238E27FC236}">
                  <a16:creationId xmlns:a16="http://schemas.microsoft.com/office/drawing/2014/main" id="{4524284D-4FE6-4FF3-89A7-44046A296D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2683" y="3837652"/>
              <a:ext cx="1133643" cy="65589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9BF17C-CEF6-4241-A2B5-8E1BFF8629CC}"/>
                </a:ext>
              </a:extLst>
            </p:cNvPr>
            <p:cNvSpPr txBox="1"/>
            <p:nvPr/>
          </p:nvSpPr>
          <p:spPr>
            <a:xfrm>
              <a:off x="9393341" y="4549676"/>
              <a:ext cx="212975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The millipedes eat the dead plant and animal matter on the forest floor, and their poop provides food for the plants.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B85DCC4A-E7FA-4FDF-A627-12D5D98513FA}"/>
              </a:ext>
            </a:extLst>
          </p:cNvPr>
          <p:cNvSpPr txBox="1"/>
          <p:nvPr/>
        </p:nvSpPr>
        <p:spPr>
          <a:xfrm>
            <a:off x="115614" y="3088171"/>
            <a:ext cx="2498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For example: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0A3E6C7-4167-48FC-8DBF-22B2D2EE2F26}"/>
              </a:ext>
            </a:extLst>
          </p:cNvPr>
          <p:cNvGrpSpPr/>
          <p:nvPr/>
        </p:nvGrpSpPr>
        <p:grpSpPr>
          <a:xfrm>
            <a:off x="4863297" y="3774223"/>
            <a:ext cx="2011680" cy="2829137"/>
            <a:chOff x="4943273" y="3732984"/>
            <a:chExt cx="2011680" cy="2829137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9ECACBF-A7DC-4E45-A85D-C57354F5445A}"/>
                </a:ext>
              </a:extLst>
            </p:cNvPr>
            <p:cNvSpPr txBox="1"/>
            <p:nvPr/>
          </p:nvSpPr>
          <p:spPr>
            <a:xfrm>
              <a:off x="4943273" y="4530796"/>
              <a:ext cx="2011680" cy="20313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The red corn snake hides in the fallen leaves, and it eats rodents, frogs, and other small animals.</a:t>
              </a:r>
            </a:p>
          </p:txBody>
        </p:sp>
        <p:pic>
          <p:nvPicPr>
            <p:cNvPr id="3076" name="Picture 4" descr="Related image">
              <a:extLst>
                <a:ext uri="{FF2B5EF4-FFF2-40B4-BE49-F238E27FC236}">
                  <a16:creationId xmlns:a16="http://schemas.microsoft.com/office/drawing/2014/main" id="{B4D5DB05-CEC4-42C2-8180-1D837F07ED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3" t="4625" r="4484" b="24904"/>
            <a:stretch/>
          </p:blipFill>
          <p:spPr bwMode="auto">
            <a:xfrm>
              <a:off x="5228838" y="3732984"/>
              <a:ext cx="1347283" cy="78050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C29E005-550B-4A34-921D-A89264D19083}"/>
              </a:ext>
            </a:extLst>
          </p:cNvPr>
          <p:cNvGrpSpPr/>
          <p:nvPr/>
        </p:nvGrpSpPr>
        <p:grpSpPr>
          <a:xfrm>
            <a:off x="2759337" y="3774223"/>
            <a:ext cx="1554480" cy="2493594"/>
            <a:chOff x="2759337" y="3774223"/>
            <a:chExt cx="1554480" cy="2493594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7F1597-26E6-46AF-B9C8-018B62B410AE}"/>
                </a:ext>
              </a:extLst>
            </p:cNvPr>
            <p:cNvSpPr txBox="1"/>
            <p:nvPr/>
          </p:nvSpPr>
          <p:spPr>
            <a:xfrm>
              <a:off x="2759337" y="4513491"/>
              <a:ext cx="155448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The upland chorus frog lays its eggs in creeks or streams, and it eats bugs.</a:t>
              </a:r>
            </a:p>
          </p:txBody>
        </p:sp>
        <p:pic>
          <p:nvPicPr>
            <p:cNvPr id="3078" name="Picture 6" descr="Image result for photo of upland chorus frog">
              <a:extLst>
                <a:ext uri="{FF2B5EF4-FFF2-40B4-BE49-F238E27FC236}">
                  <a16:creationId xmlns:a16="http://schemas.microsoft.com/office/drawing/2014/main" id="{CABFAB04-4975-45DC-919E-D211F19346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937" y="3774223"/>
              <a:ext cx="1097280" cy="73105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1550890-C873-48C2-8B34-8FC2F7C2438E}"/>
              </a:ext>
            </a:extLst>
          </p:cNvPr>
          <p:cNvGrpSpPr/>
          <p:nvPr/>
        </p:nvGrpSpPr>
        <p:grpSpPr>
          <a:xfrm>
            <a:off x="7328704" y="3620318"/>
            <a:ext cx="1736555" cy="3083331"/>
            <a:chOff x="7328704" y="3620318"/>
            <a:chExt cx="1736555" cy="308333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1091756-9951-4647-B4C9-D4FF91F7E2E9}"/>
                </a:ext>
              </a:extLst>
            </p:cNvPr>
            <p:cNvSpPr txBox="1"/>
            <p:nvPr/>
          </p:nvSpPr>
          <p:spPr>
            <a:xfrm>
              <a:off x="7328704" y="4672324"/>
              <a:ext cx="1736555" cy="20313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White-tailed deer eat the plants and distribute plant seeds that attach to their fur.</a:t>
              </a:r>
            </a:p>
          </p:txBody>
        </p:sp>
        <p:pic>
          <p:nvPicPr>
            <p:cNvPr id="3080" name="Picture 8" descr="Image result for photo of white-tailed deer in forest alabama">
              <a:extLst>
                <a:ext uri="{FF2B5EF4-FFF2-40B4-BE49-F238E27FC236}">
                  <a16:creationId xmlns:a16="http://schemas.microsoft.com/office/drawing/2014/main" id="{7A7A3110-A677-42E4-A007-698E964B41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63" r="15894"/>
            <a:stretch/>
          </p:blipFill>
          <p:spPr bwMode="auto">
            <a:xfrm>
              <a:off x="7719019" y="3620318"/>
              <a:ext cx="955927" cy="100584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1398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1BDCAFC-7F64-44CA-ADCE-0898EA99D769}"/>
              </a:ext>
            </a:extLst>
          </p:cNvPr>
          <p:cNvSpPr txBox="1">
            <a:spLocks/>
          </p:cNvSpPr>
          <p:nvPr/>
        </p:nvSpPr>
        <p:spPr>
          <a:xfrm>
            <a:off x="167149" y="921763"/>
            <a:ext cx="10033712" cy="678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en-US" dirty="0">
                <a:latin typeface="Comic Sans MS" panose="030F0702030302020204" pitchFamily="66" charset="0"/>
              </a:rPr>
              <a:t>Can we do anything to increase the habitat resources available for local wildlife?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3708FC-A475-47AA-9D1A-FF446DC40EFC}"/>
              </a:ext>
            </a:extLst>
          </p:cNvPr>
          <p:cNvSpPr txBox="1"/>
          <p:nvPr/>
        </p:nvSpPr>
        <p:spPr>
          <a:xfrm>
            <a:off x="167148" y="4358300"/>
            <a:ext cx="6951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Food – 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Ex: Native berry-producing bushes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CE8536-FE56-4C8F-9712-89F9EF480AAE}"/>
              </a:ext>
            </a:extLst>
          </p:cNvPr>
          <p:cNvSpPr txBox="1"/>
          <p:nvPr/>
        </p:nvSpPr>
        <p:spPr>
          <a:xfrm>
            <a:off x="167148" y="4811136"/>
            <a:ext cx="6577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Water – 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Ex:  Small backyard pond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53D728-6792-4848-BE80-DD0CA990744C}"/>
              </a:ext>
            </a:extLst>
          </p:cNvPr>
          <p:cNvSpPr txBox="1"/>
          <p:nvPr/>
        </p:nvSpPr>
        <p:spPr>
          <a:xfrm>
            <a:off x="167148" y="5771803"/>
            <a:ext cx="7020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Places to Raise Young – 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Ex: Nesting boxes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74D407-1A7D-417D-B979-D24C9D1C0535}"/>
              </a:ext>
            </a:extLst>
          </p:cNvPr>
          <p:cNvSpPr txBox="1"/>
          <p:nvPr/>
        </p:nvSpPr>
        <p:spPr>
          <a:xfrm>
            <a:off x="167148" y="5272801"/>
            <a:ext cx="7669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Shelter/Cover - 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Ex: Evergreen bushes &amp; trees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73434F-2AE0-4442-BDF3-28EB5D01788A}"/>
              </a:ext>
            </a:extLst>
          </p:cNvPr>
          <p:cNvSpPr txBox="1"/>
          <p:nvPr/>
        </p:nvSpPr>
        <p:spPr>
          <a:xfrm>
            <a:off x="7973962" y="4263147"/>
            <a:ext cx="3893574" cy="23083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effectLst>
            <a:outerShdw blurRad="76200" dist="63500" dir="10800000" sx="102000" sy="102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The more diverse the native plant species are in a habitat, then the greater the variety of wildlife species that will use the habitat.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9F675D-F2F1-4F88-BE40-1189D811BE05}"/>
              </a:ext>
            </a:extLst>
          </p:cNvPr>
          <p:cNvSpPr txBox="1"/>
          <p:nvPr/>
        </p:nvSpPr>
        <p:spPr>
          <a:xfrm>
            <a:off x="299667" y="2523942"/>
            <a:ext cx="1067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YES!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9B4A8E-8A2D-4082-A295-8C9283F874C3}"/>
              </a:ext>
            </a:extLst>
          </p:cNvPr>
          <p:cNvSpPr txBox="1"/>
          <p:nvPr/>
        </p:nvSpPr>
        <p:spPr>
          <a:xfrm>
            <a:off x="1324277" y="2197926"/>
            <a:ext cx="821301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Comic Sans MS" panose="030F0702030302020204" pitchFamily="66" charset="0"/>
              </a:rPr>
              <a:t>We can research what resources different wildlife species need to survive, and then try to add those resources to our school’s outdoor classroom.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E94B60-A872-4BEF-B6AB-D6D1425F2F79}"/>
              </a:ext>
            </a:extLst>
          </p:cNvPr>
          <p:cNvSpPr txBox="1"/>
          <p:nvPr/>
        </p:nvSpPr>
        <p:spPr>
          <a:xfrm>
            <a:off x="309499" y="3739778"/>
            <a:ext cx="2200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For Example:</a:t>
            </a:r>
          </a:p>
        </p:txBody>
      </p:sp>
      <p:pic>
        <p:nvPicPr>
          <p:cNvPr id="2050" name="Picture 2" descr="Image result for photo of bird eating berry in tree">
            <a:extLst>
              <a:ext uri="{FF2B5EF4-FFF2-40B4-BE49-F238E27FC236}">
                <a16:creationId xmlns:a16="http://schemas.microsoft.com/office/drawing/2014/main" id="{B836ED69-6FC9-4D3E-82A3-3F3B406424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2"/>
          <a:stretch/>
        </p:blipFill>
        <p:spPr bwMode="auto">
          <a:xfrm>
            <a:off x="9537290" y="2106024"/>
            <a:ext cx="2102672" cy="188227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47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  <p:bldP spid="6" grpId="0"/>
      <p:bldP spid="5" grpId="0"/>
      <p:bldP spid="16" grpId="0" animBg="1"/>
      <p:bldP spid="10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B4E205A-07A8-40CB-9224-F7F50DD02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366" y="563719"/>
            <a:ext cx="8851606" cy="1508289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dirty="0">
                <a:latin typeface="Comic Sans MS" panose="030F0702030302020204" pitchFamily="66" charset="0"/>
              </a:rPr>
              <a:t>What types of animals could we provide habitat for in our outdoor classroom?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B15106-0E3B-4D87-8914-78BD5DDE1F57}"/>
              </a:ext>
            </a:extLst>
          </p:cNvPr>
          <p:cNvGrpSpPr/>
          <p:nvPr/>
        </p:nvGrpSpPr>
        <p:grpSpPr>
          <a:xfrm>
            <a:off x="2686795" y="4262917"/>
            <a:ext cx="3430732" cy="2320458"/>
            <a:chOff x="8517285" y="2161108"/>
            <a:chExt cx="3430732" cy="2320458"/>
          </a:xfrm>
        </p:grpSpPr>
        <p:pic>
          <p:nvPicPr>
            <p:cNvPr id="13" name="Picture 4" descr="Image result for photo of a black swallowtail butterfly">
              <a:extLst>
                <a:ext uri="{FF2B5EF4-FFF2-40B4-BE49-F238E27FC236}">
                  <a16:creationId xmlns:a16="http://schemas.microsoft.com/office/drawing/2014/main" id="{F227A3B1-840D-4990-AA23-2CE2A75D5C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7285" y="2161108"/>
              <a:ext cx="3430732" cy="23204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591F59-F1CD-473E-9E3C-803D5D8DBB49}"/>
                </a:ext>
              </a:extLst>
            </p:cNvPr>
            <p:cNvSpPr txBox="1"/>
            <p:nvPr/>
          </p:nvSpPr>
          <p:spPr>
            <a:xfrm>
              <a:off x="10967630" y="3619089"/>
              <a:ext cx="9803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Black swallowtail  butterfly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3C438AD-D23B-4F97-8606-E8338B6F12CB}"/>
              </a:ext>
            </a:extLst>
          </p:cNvPr>
          <p:cNvGrpSpPr/>
          <p:nvPr/>
        </p:nvGrpSpPr>
        <p:grpSpPr>
          <a:xfrm>
            <a:off x="251694" y="2161094"/>
            <a:ext cx="2954840" cy="2535811"/>
            <a:chOff x="251694" y="2161094"/>
            <a:chExt cx="2954840" cy="253581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CBCCF84-C1DC-4BFF-BD53-2ED690D0A5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538" t="8249" r="9555" b="2606"/>
            <a:stretch/>
          </p:blipFill>
          <p:spPr>
            <a:xfrm>
              <a:off x="251694" y="2161094"/>
              <a:ext cx="2954840" cy="253581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0A1078B-C46D-46C4-A2B7-44BCB95186AF}"/>
                </a:ext>
              </a:extLst>
            </p:cNvPr>
            <p:cNvSpPr txBox="1"/>
            <p:nvPr/>
          </p:nvSpPr>
          <p:spPr>
            <a:xfrm>
              <a:off x="326789" y="4318283"/>
              <a:ext cx="147742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Northern cardinals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586BB21-2CE9-4B33-80A1-68DEB20384E4}"/>
              </a:ext>
            </a:extLst>
          </p:cNvPr>
          <p:cNvGrpSpPr/>
          <p:nvPr/>
        </p:nvGrpSpPr>
        <p:grpSpPr>
          <a:xfrm>
            <a:off x="6096000" y="2203845"/>
            <a:ext cx="3227024" cy="1707633"/>
            <a:chOff x="6096000" y="2203845"/>
            <a:chExt cx="3227024" cy="1707633"/>
          </a:xfrm>
        </p:grpSpPr>
        <p:pic>
          <p:nvPicPr>
            <p:cNvPr id="19" name="Picture 4" descr="Image result for photo of ruby throated hummingbird">
              <a:extLst>
                <a:ext uri="{FF2B5EF4-FFF2-40B4-BE49-F238E27FC236}">
                  <a16:creationId xmlns:a16="http://schemas.microsoft.com/office/drawing/2014/main" id="{180ACED8-9A2D-4FC8-B684-315017D022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2203845"/>
              <a:ext cx="3227024" cy="170763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A3EF2D9-EBAB-4094-8442-9D04F54BAEA0}"/>
                </a:ext>
              </a:extLst>
            </p:cNvPr>
            <p:cNvSpPr txBox="1"/>
            <p:nvPr/>
          </p:nvSpPr>
          <p:spPr>
            <a:xfrm>
              <a:off x="6096000" y="2253565"/>
              <a:ext cx="12443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Ruby-throated hummingbird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AE4873F-DBCF-4B6D-A314-E0E424D6B08B}"/>
              </a:ext>
            </a:extLst>
          </p:cNvPr>
          <p:cNvGrpSpPr/>
          <p:nvPr/>
        </p:nvGrpSpPr>
        <p:grpSpPr>
          <a:xfrm>
            <a:off x="3494911" y="2320429"/>
            <a:ext cx="2352870" cy="1694067"/>
            <a:chOff x="8018254" y="4884767"/>
            <a:chExt cx="2352870" cy="1694067"/>
          </a:xfrm>
        </p:grpSpPr>
        <p:pic>
          <p:nvPicPr>
            <p:cNvPr id="28" name="Picture 2" descr="Related image">
              <a:extLst>
                <a:ext uri="{FF2B5EF4-FFF2-40B4-BE49-F238E27FC236}">
                  <a16:creationId xmlns:a16="http://schemas.microsoft.com/office/drawing/2014/main" id="{4B98BD2A-AA33-483F-BEF0-AD52E31BD0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8254" y="4884767"/>
              <a:ext cx="2352870" cy="169406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4C4B2B9-42F0-4249-A57A-B086D3673425}"/>
                </a:ext>
              </a:extLst>
            </p:cNvPr>
            <p:cNvSpPr txBox="1"/>
            <p:nvPr/>
          </p:nvSpPr>
          <p:spPr>
            <a:xfrm>
              <a:off x="9489324" y="4884767"/>
              <a:ext cx="88180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Eastern cottontail rabbit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9CDB188-8711-410F-8C48-A687CDA69888}"/>
              </a:ext>
            </a:extLst>
          </p:cNvPr>
          <p:cNvGrpSpPr/>
          <p:nvPr/>
        </p:nvGrpSpPr>
        <p:grpSpPr>
          <a:xfrm>
            <a:off x="10031558" y="2184218"/>
            <a:ext cx="1855069" cy="2419579"/>
            <a:chOff x="9837834" y="2175703"/>
            <a:chExt cx="1855069" cy="2419579"/>
          </a:xfrm>
        </p:grpSpPr>
        <p:pic>
          <p:nvPicPr>
            <p:cNvPr id="33" name="Picture 32" descr="Big brown bat. Photo by Liam McGuire.">
              <a:extLst>
                <a:ext uri="{FF2B5EF4-FFF2-40B4-BE49-F238E27FC236}">
                  <a16:creationId xmlns:a16="http://schemas.microsoft.com/office/drawing/2014/main" id="{D57E64C0-74E9-4C9F-AB8A-81CBCFA16082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9555579" y="2457958"/>
              <a:ext cx="2419579" cy="185506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8D66A54-6E79-4AC1-A9E2-5D79228AE045}"/>
                </a:ext>
              </a:extLst>
            </p:cNvPr>
            <p:cNvSpPr txBox="1"/>
            <p:nvPr/>
          </p:nvSpPr>
          <p:spPr>
            <a:xfrm>
              <a:off x="10231881" y="2344979"/>
              <a:ext cx="14610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omic Sans MS" panose="030F0702030302020204" pitchFamily="66" charset="0"/>
                </a:rPr>
                <a:t>Big brown bat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05672B9-9B65-4179-A78C-5953B4499AC0}"/>
              </a:ext>
            </a:extLst>
          </p:cNvPr>
          <p:cNvGrpSpPr/>
          <p:nvPr/>
        </p:nvGrpSpPr>
        <p:grpSpPr>
          <a:xfrm>
            <a:off x="6524229" y="4906338"/>
            <a:ext cx="2236049" cy="1677037"/>
            <a:chOff x="6112017" y="4746603"/>
            <a:chExt cx="2236049" cy="1677037"/>
          </a:xfrm>
        </p:grpSpPr>
        <p:pic>
          <p:nvPicPr>
            <p:cNvPr id="34" name="Picture 2" descr="Image result for photo of eastern box turtle in the woodland forest">
              <a:extLst>
                <a:ext uri="{FF2B5EF4-FFF2-40B4-BE49-F238E27FC236}">
                  <a16:creationId xmlns:a16="http://schemas.microsoft.com/office/drawing/2014/main" id="{56DDD2D1-67BB-4229-A42D-CE7FFDBDFA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2017" y="4746603"/>
              <a:ext cx="2236049" cy="16770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060DE18-04EB-4872-920D-BC283400BCC2}"/>
                </a:ext>
              </a:extLst>
            </p:cNvPr>
            <p:cNvSpPr txBox="1"/>
            <p:nvPr/>
          </p:nvSpPr>
          <p:spPr>
            <a:xfrm>
              <a:off x="6325614" y="4829418"/>
              <a:ext cx="1808854" cy="307777"/>
            </a:xfrm>
            <a:prstGeom prst="rect">
              <a:avLst/>
            </a:prstGeom>
            <a:solidFill>
              <a:schemeClr val="accent1">
                <a:lumMod val="50000"/>
                <a:alpha val="5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omic Sans MS" panose="030F0702030302020204" pitchFamily="66" charset="0"/>
                </a:rPr>
                <a:t>Eastern box turtle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6A75E16-028B-47D2-AC96-A44289C7D573}"/>
              </a:ext>
            </a:extLst>
          </p:cNvPr>
          <p:cNvGrpSpPr/>
          <p:nvPr/>
        </p:nvGrpSpPr>
        <p:grpSpPr>
          <a:xfrm>
            <a:off x="9166980" y="4763958"/>
            <a:ext cx="2714662" cy="1819417"/>
            <a:chOff x="9166980" y="4763958"/>
            <a:chExt cx="2714662" cy="1819417"/>
          </a:xfrm>
        </p:grpSpPr>
        <p:pic>
          <p:nvPicPr>
            <p:cNvPr id="4100" name="Picture 4" descr="Image result for photo of gray rat snake">
              <a:extLst>
                <a:ext uri="{FF2B5EF4-FFF2-40B4-BE49-F238E27FC236}">
                  <a16:creationId xmlns:a16="http://schemas.microsoft.com/office/drawing/2014/main" id="{BD2E6989-F970-45C7-8CAA-CC7811134D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60" t="12870" r="7309" b="14501"/>
            <a:stretch/>
          </p:blipFill>
          <p:spPr bwMode="auto">
            <a:xfrm>
              <a:off x="9166980" y="4763958"/>
              <a:ext cx="2714662" cy="181941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51707E8-A31E-40F9-9F27-A9E04BD037F9}"/>
                </a:ext>
              </a:extLst>
            </p:cNvPr>
            <p:cNvSpPr txBox="1"/>
            <p:nvPr/>
          </p:nvSpPr>
          <p:spPr>
            <a:xfrm>
              <a:off x="10384892" y="6275598"/>
              <a:ext cx="1496750" cy="307777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56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Gray rat snake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68C7607-6EED-4611-85A7-6AF8C30677BD}"/>
              </a:ext>
            </a:extLst>
          </p:cNvPr>
          <p:cNvGrpSpPr/>
          <p:nvPr/>
        </p:nvGrpSpPr>
        <p:grpSpPr>
          <a:xfrm>
            <a:off x="266421" y="5143041"/>
            <a:ext cx="2068225" cy="1406743"/>
            <a:chOff x="72341" y="4913202"/>
            <a:chExt cx="2068225" cy="1406743"/>
          </a:xfrm>
        </p:grpSpPr>
        <p:pic>
          <p:nvPicPr>
            <p:cNvPr id="4102" name="Picture 6" descr="Image result for photo of american bull frog">
              <a:extLst>
                <a:ext uri="{FF2B5EF4-FFF2-40B4-BE49-F238E27FC236}">
                  <a16:creationId xmlns:a16="http://schemas.microsoft.com/office/drawing/2014/main" id="{496B56A6-9B8A-4B3A-AE59-4FC90E5EDD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8" t="9884" r="11830"/>
            <a:stretch/>
          </p:blipFill>
          <p:spPr bwMode="auto">
            <a:xfrm>
              <a:off x="131005" y="4913202"/>
              <a:ext cx="2009561" cy="140674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7E5CFDE-18FD-4C13-96F7-E07C99C0D1A0}"/>
                </a:ext>
              </a:extLst>
            </p:cNvPr>
            <p:cNvSpPr txBox="1"/>
            <p:nvPr/>
          </p:nvSpPr>
          <p:spPr>
            <a:xfrm>
              <a:off x="72341" y="5983118"/>
              <a:ext cx="17753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omic Sans MS" panose="030F0702030302020204" pitchFamily="66" charset="0"/>
                </a:rPr>
                <a:t>American bullfrog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52A4569-FC3B-4E41-B849-A82203C16FED}"/>
              </a:ext>
            </a:extLst>
          </p:cNvPr>
          <p:cNvGrpSpPr/>
          <p:nvPr/>
        </p:nvGrpSpPr>
        <p:grpSpPr>
          <a:xfrm>
            <a:off x="7618334" y="3591745"/>
            <a:ext cx="2324636" cy="1040376"/>
            <a:chOff x="7618334" y="3591745"/>
            <a:chExt cx="2324636" cy="1040376"/>
          </a:xfrm>
        </p:grpSpPr>
        <p:pic>
          <p:nvPicPr>
            <p:cNvPr id="4104" name="Picture 8" descr="Image result for photo of monarch butterfly caterpillar">
              <a:extLst>
                <a:ext uri="{FF2B5EF4-FFF2-40B4-BE49-F238E27FC236}">
                  <a16:creationId xmlns:a16="http://schemas.microsoft.com/office/drawing/2014/main" id="{027B6379-6A9D-43E7-93C2-DE535FBDB9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08" b="19270"/>
            <a:stretch/>
          </p:blipFill>
          <p:spPr bwMode="auto">
            <a:xfrm>
              <a:off x="7618334" y="3619892"/>
              <a:ext cx="2236048" cy="10122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B5BF7F6-CDFA-4614-8F5C-C48A8BE87B39}"/>
                </a:ext>
              </a:extLst>
            </p:cNvPr>
            <p:cNvSpPr txBox="1"/>
            <p:nvPr/>
          </p:nvSpPr>
          <p:spPr>
            <a:xfrm>
              <a:off x="8087901" y="3591745"/>
              <a:ext cx="1855069" cy="304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omic Sans MS" panose="030F0702030302020204" pitchFamily="66" charset="0"/>
                </a:rPr>
                <a:t>Monarch caterpillar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361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1BDCAFC-7F64-44CA-ADCE-0898EA99D769}"/>
              </a:ext>
            </a:extLst>
          </p:cNvPr>
          <p:cNvSpPr txBox="1">
            <a:spLocks/>
          </p:cNvSpPr>
          <p:nvPr/>
        </p:nvSpPr>
        <p:spPr>
          <a:xfrm>
            <a:off x="1556142" y="911824"/>
            <a:ext cx="7691553" cy="678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sz="4400" dirty="0">
                <a:latin typeface="Comic Sans MS" panose="030F0702030302020204" pitchFamily="66" charset="0"/>
              </a:rPr>
              <a:t>What is a habitat?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E088700-AD65-4F76-8502-B6282E37A247}"/>
              </a:ext>
            </a:extLst>
          </p:cNvPr>
          <p:cNvGrpSpPr/>
          <p:nvPr/>
        </p:nvGrpSpPr>
        <p:grpSpPr>
          <a:xfrm>
            <a:off x="1923886" y="3745175"/>
            <a:ext cx="9293956" cy="2619375"/>
            <a:chOff x="1923886" y="3745175"/>
            <a:chExt cx="9293956" cy="261937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787BDD-C4C3-4128-A431-816371E2C7CC}"/>
                </a:ext>
              </a:extLst>
            </p:cNvPr>
            <p:cNvSpPr txBox="1"/>
            <p:nvPr/>
          </p:nvSpPr>
          <p:spPr>
            <a:xfrm>
              <a:off x="4529958" y="4270032"/>
              <a:ext cx="66878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The animals in a specific habitat are adapted physically and behaviorally to their environment. </a:t>
              </a:r>
            </a:p>
          </p:txBody>
        </p:sp>
        <p:pic>
          <p:nvPicPr>
            <p:cNvPr id="6146" name="Picture 2" descr="Image result for photo of red-bellied woodpecker in forest woodlands">
              <a:extLst>
                <a:ext uri="{FF2B5EF4-FFF2-40B4-BE49-F238E27FC236}">
                  <a16:creationId xmlns:a16="http://schemas.microsoft.com/office/drawing/2014/main" id="{71C19CF2-8828-4A00-810B-A2A53FF922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3886" y="3745175"/>
              <a:ext cx="2143125" cy="26193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DED08AE-F9F7-443F-BF00-B0AAFB5F93F7}"/>
              </a:ext>
            </a:extLst>
          </p:cNvPr>
          <p:cNvGrpSpPr/>
          <p:nvPr/>
        </p:nvGrpSpPr>
        <p:grpSpPr>
          <a:xfrm>
            <a:off x="967609" y="1748641"/>
            <a:ext cx="10314704" cy="2313620"/>
            <a:chOff x="967609" y="1748641"/>
            <a:chExt cx="10314704" cy="231362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F3708FC-A475-47AA-9D1A-FF446DC40EFC}"/>
                </a:ext>
              </a:extLst>
            </p:cNvPr>
            <p:cNvSpPr txBox="1"/>
            <p:nvPr/>
          </p:nvSpPr>
          <p:spPr>
            <a:xfrm>
              <a:off x="967609" y="2366842"/>
              <a:ext cx="63459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 habitat is the natural home or ecosystem where an animal lives.</a:t>
              </a:r>
            </a:p>
          </p:txBody>
        </p:sp>
        <p:pic>
          <p:nvPicPr>
            <p:cNvPr id="6148" name="Picture 4" descr="Image result for photo of forest woodlands">
              <a:extLst>
                <a:ext uri="{FF2B5EF4-FFF2-40B4-BE49-F238E27FC236}">
                  <a16:creationId xmlns:a16="http://schemas.microsoft.com/office/drawing/2014/main" id="{70633267-01B9-4B6D-931C-9219A5C51E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3389" y="1748641"/>
              <a:ext cx="3478924" cy="23136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7739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1BDCAFC-7F64-44CA-ADCE-0898EA99D769}"/>
              </a:ext>
            </a:extLst>
          </p:cNvPr>
          <p:cNvSpPr txBox="1">
            <a:spLocks/>
          </p:cNvSpPr>
          <p:nvPr/>
        </p:nvSpPr>
        <p:spPr>
          <a:xfrm>
            <a:off x="1454425" y="921763"/>
            <a:ext cx="8746435" cy="678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sz="4000" dirty="0">
                <a:latin typeface="Comic Sans MS" panose="030F0702030302020204" pitchFamily="66" charset="0"/>
              </a:rPr>
              <a:t>What are the major characteristics of different habitats?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149B369-80B6-47BB-A5D1-2C42423B4D28}"/>
              </a:ext>
            </a:extLst>
          </p:cNvPr>
          <p:cNvGrpSpPr/>
          <p:nvPr/>
        </p:nvGrpSpPr>
        <p:grpSpPr>
          <a:xfrm>
            <a:off x="93280" y="1762955"/>
            <a:ext cx="8605935" cy="1993746"/>
            <a:chOff x="93280" y="1762955"/>
            <a:chExt cx="8605935" cy="199374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F3708FC-A475-47AA-9D1A-FF446DC40EFC}"/>
                </a:ext>
              </a:extLst>
            </p:cNvPr>
            <p:cNvSpPr txBox="1"/>
            <p:nvPr/>
          </p:nvSpPr>
          <p:spPr>
            <a:xfrm>
              <a:off x="3234899" y="2305485"/>
              <a:ext cx="54643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 typeface="Wingdings" panose="05000000000000000000" pitchFamily="2" charset="2"/>
                <a:buChar char="ü"/>
              </a:pPr>
              <a:r>
                <a:rPr lang="en-US" sz="3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geographical location</a:t>
              </a:r>
            </a:p>
          </p:txBody>
        </p:sp>
        <p:pic>
          <p:nvPicPr>
            <p:cNvPr id="7170" name="Picture 2" descr="Image result for geographical map of the united states">
              <a:extLst>
                <a:ext uri="{FF2B5EF4-FFF2-40B4-BE49-F238E27FC236}">
                  <a16:creationId xmlns:a16="http://schemas.microsoft.com/office/drawing/2014/main" id="{F39946CC-D3BA-4B02-AEA4-055504B0FD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80" y="1762955"/>
              <a:ext cx="2975741" cy="19937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A6E8F2BF-7245-4007-83BA-8E201CA55C13}"/>
                </a:ext>
              </a:extLst>
            </p:cNvPr>
            <p:cNvCxnSpPr/>
            <p:nvPr/>
          </p:nvCxnSpPr>
          <p:spPr>
            <a:xfrm flipH="1">
              <a:off x="2149367" y="2798897"/>
              <a:ext cx="809297" cy="330427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D671489-3192-4BBB-B614-58D39B695DFD}"/>
              </a:ext>
            </a:extLst>
          </p:cNvPr>
          <p:cNvGrpSpPr/>
          <p:nvPr/>
        </p:nvGrpSpPr>
        <p:grpSpPr>
          <a:xfrm>
            <a:off x="3234899" y="2174221"/>
            <a:ext cx="8582921" cy="1993746"/>
            <a:chOff x="3234899" y="2174221"/>
            <a:chExt cx="8582921" cy="199374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8D85541-4672-4E78-89DB-2A05BC45008F}"/>
                </a:ext>
              </a:extLst>
            </p:cNvPr>
            <p:cNvSpPr txBox="1"/>
            <p:nvPr/>
          </p:nvSpPr>
          <p:spPr>
            <a:xfrm>
              <a:off x="3234899" y="3090568"/>
              <a:ext cx="67489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 typeface="Wingdings" panose="05000000000000000000" pitchFamily="2" charset="2"/>
                <a:buChar char="ü"/>
              </a:pPr>
              <a:r>
                <a:rPr lang="en-US" sz="3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climate/ weather conditions</a:t>
              </a:r>
            </a:p>
          </p:txBody>
        </p:sp>
        <p:pic>
          <p:nvPicPr>
            <p:cNvPr id="7174" name="Picture 6" descr="Image result for photo of rain gauge">
              <a:extLst>
                <a:ext uri="{FF2B5EF4-FFF2-40B4-BE49-F238E27FC236}">
                  <a16:creationId xmlns:a16="http://schemas.microsoft.com/office/drawing/2014/main" id="{5B4D5DE1-3E13-49F1-A995-65703B4D30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22510" y="2174221"/>
              <a:ext cx="1495310" cy="19937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4F8FC52-45B3-4A06-8FAB-954DACBA61AD}"/>
              </a:ext>
            </a:extLst>
          </p:cNvPr>
          <p:cNvGrpSpPr/>
          <p:nvPr/>
        </p:nvGrpSpPr>
        <p:grpSpPr>
          <a:xfrm>
            <a:off x="374180" y="3541815"/>
            <a:ext cx="9008207" cy="1650944"/>
            <a:chOff x="374180" y="3541815"/>
            <a:chExt cx="9008207" cy="165094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5510ABE-17FC-4D0F-B456-608218841BB2}"/>
                </a:ext>
              </a:extLst>
            </p:cNvPr>
            <p:cNvSpPr txBox="1"/>
            <p:nvPr/>
          </p:nvSpPr>
          <p:spPr>
            <a:xfrm>
              <a:off x="3234899" y="3842609"/>
              <a:ext cx="61474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 typeface="Wingdings" panose="05000000000000000000" pitchFamily="2" charset="2"/>
                <a:buChar char="ü"/>
              </a:pPr>
              <a:r>
                <a:rPr lang="en-US" sz="3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geology &amp; soil structure </a:t>
              </a:r>
            </a:p>
          </p:txBody>
        </p:sp>
        <p:pic>
          <p:nvPicPr>
            <p:cNvPr id="7176" name="Picture 8" descr="Image result for photo of soil sample">
              <a:extLst>
                <a:ext uri="{FF2B5EF4-FFF2-40B4-BE49-F238E27FC236}">
                  <a16:creationId xmlns:a16="http://schemas.microsoft.com/office/drawing/2014/main" id="{27285115-7016-4138-B78F-D2941F2B78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77"/>
            <a:stretch/>
          </p:blipFill>
          <p:spPr bwMode="auto">
            <a:xfrm>
              <a:off x="374180" y="3541815"/>
              <a:ext cx="1998055" cy="16509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B241DAC-7AA8-4504-ABF6-55D579C23104}"/>
              </a:ext>
            </a:extLst>
          </p:cNvPr>
          <p:cNvGrpSpPr/>
          <p:nvPr/>
        </p:nvGrpSpPr>
        <p:grpSpPr>
          <a:xfrm>
            <a:off x="3276986" y="3983554"/>
            <a:ext cx="7477736" cy="2055648"/>
            <a:chOff x="3276986" y="3983554"/>
            <a:chExt cx="7477736" cy="205564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C1E5DD5-5AFA-4FEF-AC3E-E4BD4001B22A}"/>
                </a:ext>
              </a:extLst>
            </p:cNvPr>
            <p:cNvSpPr txBox="1"/>
            <p:nvPr/>
          </p:nvSpPr>
          <p:spPr>
            <a:xfrm>
              <a:off x="3276986" y="4596994"/>
              <a:ext cx="47811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 typeface="Wingdings" panose="05000000000000000000" pitchFamily="2" charset="2"/>
                <a:buChar char="ü"/>
              </a:pPr>
              <a:r>
                <a:rPr lang="en-US" sz="3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plant communities</a:t>
              </a:r>
            </a:p>
          </p:txBody>
        </p:sp>
        <p:pic>
          <p:nvPicPr>
            <p:cNvPr id="7178" name="Picture 10" descr="Image result for photo of native wildflowers alabama">
              <a:extLst>
                <a:ext uri="{FF2B5EF4-FFF2-40B4-BE49-F238E27FC236}">
                  <a16:creationId xmlns:a16="http://schemas.microsoft.com/office/drawing/2014/main" id="{2276513E-A854-40A9-B677-F5943DF306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2986" y="3983554"/>
              <a:ext cx="1541736" cy="205564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931E969-D3F9-4F1D-9AFF-3034EC83F98E}"/>
              </a:ext>
            </a:extLst>
          </p:cNvPr>
          <p:cNvGrpSpPr/>
          <p:nvPr/>
        </p:nvGrpSpPr>
        <p:grpSpPr>
          <a:xfrm>
            <a:off x="1121090" y="5011378"/>
            <a:ext cx="7068374" cy="1547742"/>
            <a:chOff x="1121090" y="5011378"/>
            <a:chExt cx="7068374" cy="154774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AE950F-BB45-4921-B207-4BC8A58FE6A0}"/>
                </a:ext>
              </a:extLst>
            </p:cNvPr>
            <p:cNvSpPr txBox="1"/>
            <p:nvPr/>
          </p:nvSpPr>
          <p:spPr>
            <a:xfrm>
              <a:off x="3234899" y="5349186"/>
              <a:ext cx="49545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 typeface="Wingdings" panose="05000000000000000000" pitchFamily="2" charset="2"/>
                <a:buChar char="ü"/>
              </a:pPr>
              <a:r>
                <a:rPr lang="en-US" sz="3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animal communities </a:t>
              </a:r>
            </a:p>
          </p:txBody>
        </p:sp>
        <p:pic>
          <p:nvPicPr>
            <p:cNvPr id="1026" name="Picture 2" descr="Image result for photo of box turtle eating a snail">
              <a:extLst>
                <a:ext uri="{FF2B5EF4-FFF2-40B4-BE49-F238E27FC236}">
                  <a16:creationId xmlns:a16="http://schemas.microsoft.com/office/drawing/2014/main" id="{86DEDE12-407F-4416-92DF-1F6150AAEA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5" t="15747" r="29677"/>
            <a:stretch/>
          </p:blipFill>
          <p:spPr bwMode="auto">
            <a:xfrm>
              <a:off x="1121090" y="5011378"/>
              <a:ext cx="2101421" cy="154774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4007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F3708FC-A475-47AA-9D1A-FF446DC40EFC}"/>
              </a:ext>
            </a:extLst>
          </p:cNvPr>
          <p:cNvSpPr txBox="1"/>
          <p:nvPr/>
        </p:nvSpPr>
        <p:spPr>
          <a:xfrm>
            <a:off x="3816626" y="2138378"/>
            <a:ext cx="8001000" cy="2049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300"/>
              </a:spcAft>
            </a:pPr>
            <a:r>
              <a:rPr lang="en-US" sz="2600" b="1" u="sng" dirty="0">
                <a:solidFill>
                  <a:schemeClr val="bg1"/>
                </a:solidFill>
              </a:rPr>
              <a:t>Forest Habitat</a:t>
            </a:r>
          </a:p>
          <a:p>
            <a:pPr lvl="0">
              <a:spcAft>
                <a:spcPts val="1600"/>
              </a:spcAft>
            </a:pPr>
            <a:r>
              <a:rPr lang="en-US" sz="2400" dirty="0">
                <a:solidFill>
                  <a:schemeClr val="bg1"/>
                </a:solidFill>
              </a:rPr>
              <a:t>Woodland with tree canopy, understory &amp; forest floor </a:t>
            </a:r>
          </a:p>
          <a:p>
            <a:pPr lvl="0">
              <a:spcAft>
                <a:spcPts val="1600"/>
              </a:spcAft>
            </a:pPr>
            <a:r>
              <a:rPr lang="en-US" sz="2400" b="1" dirty="0">
                <a:solidFill>
                  <a:schemeClr val="bg1"/>
                </a:solidFill>
              </a:rPr>
              <a:t>      Temperate Forest </a:t>
            </a:r>
            <a:r>
              <a:rPr lang="en-US" sz="2400" dirty="0">
                <a:solidFill>
                  <a:schemeClr val="bg1"/>
                </a:solidFill>
              </a:rPr>
              <a:t>– forest with all four seasons</a:t>
            </a:r>
          </a:p>
          <a:p>
            <a:pPr lvl="0">
              <a:spcAft>
                <a:spcPts val="1200"/>
              </a:spcAft>
            </a:pPr>
            <a:r>
              <a:rPr lang="en-US" sz="2400" b="1" dirty="0">
                <a:solidFill>
                  <a:schemeClr val="bg1"/>
                </a:solidFill>
              </a:rPr>
              <a:t>      Tropical Rainforest </a:t>
            </a:r>
            <a:r>
              <a:rPr lang="en-US" sz="2400" dirty="0">
                <a:solidFill>
                  <a:schemeClr val="bg1"/>
                </a:solidFill>
              </a:rPr>
              <a:t>– stays warm and wet all year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1BDCAFC-7F64-44CA-ADCE-0898EA99D769}"/>
              </a:ext>
            </a:extLst>
          </p:cNvPr>
          <p:cNvSpPr txBox="1">
            <a:spLocks/>
          </p:cNvSpPr>
          <p:nvPr/>
        </p:nvSpPr>
        <p:spPr>
          <a:xfrm>
            <a:off x="1" y="921763"/>
            <a:ext cx="10505660" cy="678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sz="3400" dirty="0">
                <a:latin typeface="Comic Sans MS" panose="030F0702030302020204" pitchFamily="66" charset="0"/>
              </a:rPr>
              <a:t>What types of habitat could we find in Alabama?</a:t>
            </a:r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92633E1D-941F-4513-8262-979A0D9CD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52" y="2138378"/>
            <a:ext cx="2926080" cy="219456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photo of river habitat in alabama">
            <a:extLst>
              <a:ext uri="{FF2B5EF4-FFF2-40B4-BE49-F238E27FC236}">
                <a16:creationId xmlns:a16="http://schemas.microsoft.com/office/drawing/2014/main" id="{E52D8116-FFB6-4F0A-838C-526E9B314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52" y="4642718"/>
            <a:ext cx="2926080" cy="195011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6521D5-236C-4311-BD01-FC5D68376AF4}"/>
              </a:ext>
            </a:extLst>
          </p:cNvPr>
          <p:cNvSpPr txBox="1"/>
          <p:nvPr/>
        </p:nvSpPr>
        <p:spPr>
          <a:xfrm>
            <a:off x="3816626" y="4505085"/>
            <a:ext cx="8168310" cy="2087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2600" b="1" u="sng" dirty="0">
                <a:solidFill>
                  <a:schemeClr val="bg1"/>
                </a:solidFill>
              </a:rPr>
              <a:t>Aquatic Habitat</a:t>
            </a:r>
            <a:r>
              <a:rPr lang="en-US" sz="2400" u="sng" dirty="0">
                <a:solidFill>
                  <a:schemeClr val="bg1"/>
                </a:solidFill>
              </a:rPr>
              <a:t>  </a:t>
            </a:r>
          </a:p>
          <a:p>
            <a:pPr lvl="0">
              <a:spcAft>
                <a:spcPts val="1600"/>
              </a:spcAft>
            </a:pPr>
            <a:r>
              <a:rPr lang="en-US" sz="2400" dirty="0">
                <a:solidFill>
                  <a:schemeClr val="bg1"/>
                </a:solidFill>
              </a:rPr>
              <a:t>Water habitats   </a:t>
            </a:r>
          </a:p>
          <a:p>
            <a:pPr lvl="0">
              <a:spcAft>
                <a:spcPts val="1600"/>
              </a:spcAft>
            </a:pPr>
            <a:r>
              <a:rPr lang="en-US" sz="2400" dirty="0">
                <a:solidFill>
                  <a:schemeClr val="bg1"/>
                </a:solidFill>
              </a:rPr>
              <a:t>      </a:t>
            </a:r>
            <a:r>
              <a:rPr lang="en-US" sz="2400" b="1" dirty="0">
                <a:solidFill>
                  <a:schemeClr val="bg1"/>
                </a:solidFill>
              </a:rPr>
              <a:t>Freshwater Habitat </a:t>
            </a:r>
            <a:r>
              <a:rPr lang="en-US" sz="2400" dirty="0">
                <a:solidFill>
                  <a:schemeClr val="bg1"/>
                </a:solidFill>
              </a:rPr>
              <a:t>- creek, river, pond, or lake </a:t>
            </a:r>
          </a:p>
          <a:p>
            <a:pPr lvl="0"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      </a:t>
            </a:r>
            <a:r>
              <a:rPr lang="en-US" sz="2400" b="1" dirty="0">
                <a:solidFill>
                  <a:schemeClr val="bg1"/>
                </a:solidFill>
              </a:rPr>
              <a:t>Saltwater Habitat </a:t>
            </a:r>
            <a:r>
              <a:rPr lang="en-US" sz="2400" dirty="0">
                <a:solidFill>
                  <a:schemeClr val="bg1"/>
                </a:solidFill>
              </a:rPr>
              <a:t>- ocean</a:t>
            </a:r>
          </a:p>
        </p:txBody>
      </p:sp>
      <p:pic>
        <p:nvPicPr>
          <p:cNvPr id="1036" name="Picture 12" descr="Image result for checkmark box icon with transparent background">
            <a:extLst>
              <a:ext uri="{FF2B5EF4-FFF2-40B4-BE49-F238E27FC236}">
                <a16:creationId xmlns:a16="http://schemas.microsoft.com/office/drawing/2014/main" id="{688FAAF9-E5AE-4897-B2DD-88BD15A5E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774" y="3187195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checkbox icon with transparent background">
            <a:extLst>
              <a:ext uri="{FF2B5EF4-FFF2-40B4-BE49-F238E27FC236}">
                <a16:creationId xmlns:a16="http://schemas.microsoft.com/office/drawing/2014/main" id="{20875325-14CA-4CD5-B918-7A0EF7598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774" y="3764438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Image result for checkmark box icon with transparent background">
            <a:extLst>
              <a:ext uri="{FF2B5EF4-FFF2-40B4-BE49-F238E27FC236}">
                <a16:creationId xmlns:a16="http://schemas.microsoft.com/office/drawing/2014/main" id="{EBED1E63-A112-42BA-927E-B667B8327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774" y="5595574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Image result for checkmark box icon with transparent background">
            <a:extLst>
              <a:ext uri="{FF2B5EF4-FFF2-40B4-BE49-F238E27FC236}">
                <a16:creationId xmlns:a16="http://schemas.microsoft.com/office/drawing/2014/main" id="{7F28169C-F42F-4706-B77B-25E70B253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774" y="6158260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85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1BDCAFC-7F64-44CA-ADCE-0898EA99D769}"/>
              </a:ext>
            </a:extLst>
          </p:cNvPr>
          <p:cNvSpPr txBox="1">
            <a:spLocks/>
          </p:cNvSpPr>
          <p:nvPr/>
        </p:nvSpPr>
        <p:spPr>
          <a:xfrm>
            <a:off x="1" y="921763"/>
            <a:ext cx="10505660" cy="678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sz="3400" dirty="0">
                <a:latin typeface="Comic Sans MS" panose="030F0702030302020204" pitchFamily="66" charset="0"/>
              </a:rPr>
              <a:t>What other types of habitat could we find?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061AA0-D34B-418F-B910-5A863C9F73D9}"/>
              </a:ext>
            </a:extLst>
          </p:cNvPr>
          <p:cNvSpPr txBox="1"/>
          <p:nvPr/>
        </p:nvSpPr>
        <p:spPr>
          <a:xfrm>
            <a:off x="3505200" y="2105510"/>
            <a:ext cx="8451572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300"/>
              </a:spcAft>
            </a:pPr>
            <a:r>
              <a:rPr lang="en-US" sz="2600" b="1" u="sng" dirty="0">
                <a:solidFill>
                  <a:schemeClr val="bg1"/>
                </a:solidFill>
              </a:rPr>
              <a:t>Wetland Habitat</a:t>
            </a:r>
          </a:p>
          <a:p>
            <a:pPr lvl="0">
              <a:spcAft>
                <a:spcPts val="1600"/>
              </a:spcAft>
            </a:pPr>
            <a:r>
              <a:rPr lang="en-US" sz="2400" dirty="0">
                <a:solidFill>
                  <a:schemeClr val="bg1"/>
                </a:solidFill>
              </a:rPr>
              <a:t>Areas with shallow standing water such as bogs, marshes, or swamps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AC93FB-49A0-40DC-80A8-40E0FE0B9B51}"/>
              </a:ext>
            </a:extLst>
          </p:cNvPr>
          <p:cNvSpPr txBox="1"/>
          <p:nvPr/>
        </p:nvSpPr>
        <p:spPr>
          <a:xfrm>
            <a:off x="3505200" y="4246478"/>
            <a:ext cx="8044068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300"/>
              </a:spcAft>
            </a:pPr>
            <a:r>
              <a:rPr lang="en-US" sz="2600" b="1" u="sng" dirty="0">
                <a:solidFill>
                  <a:schemeClr val="bg1"/>
                </a:solidFill>
              </a:rPr>
              <a:t>Grassland Habitat</a:t>
            </a:r>
          </a:p>
          <a:p>
            <a:pPr lvl="0">
              <a:spcAft>
                <a:spcPts val="1600"/>
              </a:spcAft>
            </a:pPr>
            <a:r>
              <a:rPr lang="en-US" sz="2400" dirty="0">
                <a:solidFill>
                  <a:schemeClr val="bg1"/>
                </a:solidFill>
              </a:rPr>
              <a:t>Large areas with grasses, herbs and wildflowers but little to no trees such as meadows, glades or prairies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A1C1AC-48AB-424E-8A2A-EADFDA45C234}"/>
              </a:ext>
            </a:extLst>
          </p:cNvPr>
          <p:cNvSpPr txBox="1"/>
          <p:nvPr/>
        </p:nvSpPr>
        <p:spPr>
          <a:xfrm>
            <a:off x="3505200" y="3360660"/>
            <a:ext cx="845157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300"/>
              </a:spcAft>
            </a:pPr>
            <a:r>
              <a:rPr lang="en-US" sz="2600" b="1" u="sng" dirty="0">
                <a:solidFill>
                  <a:schemeClr val="bg1"/>
                </a:solidFill>
              </a:rPr>
              <a:t>Desert Habitat</a:t>
            </a:r>
          </a:p>
          <a:p>
            <a:pPr lvl="0">
              <a:spcAft>
                <a:spcPts val="1600"/>
              </a:spcAft>
            </a:pPr>
            <a:r>
              <a:rPr lang="en-US" sz="2400" dirty="0">
                <a:solidFill>
                  <a:schemeClr val="bg1"/>
                </a:solidFill>
              </a:rPr>
              <a:t>Hot and dry areas with little to no rainfall and few plants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5581E8-4DF1-42A8-B6A5-12DEBE047A6B}"/>
              </a:ext>
            </a:extLst>
          </p:cNvPr>
          <p:cNvSpPr txBox="1"/>
          <p:nvPr/>
        </p:nvSpPr>
        <p:spPr>
          <a:xfrm>
            <a:off x="3505200" y="5516215"/>
            <a:ext cx="7169424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300"/>
              </a:spcAft>
            </a:pPr>
            <a:r>
              <a:rPr lang="en-US" sz="2600" b="1" u="sng" dirty="0">
                <a:solidFill>
                  <a:schemeClr val="bg1"/>
                </a:solidFill>
              </a:rPr>
              <a:t>Polar Tundra Habitat</a:t>
            </a:r>
          </a:p>
          <a:p>
            <a:pPr lvl="0">
              <a:spcAft>
                <a:spcPts val="1600"/>
              </a:spcAft>
            </a:pPr>
            <a:r>
              <a:rPr lang="en-US" sz="2400" dirty="0">
                <a:solidFill>
                  <a:schemeClr val="bg1"/>
                </a:solidFill>
              </a:rPr>
              <a:t>Land is covered by massive areas of ice and snow with freezing temperatures</a:t>
            </a:r>
          </a:p>
        </p:txBody>
      </p:sp>
      <p:pic>
        <p:nvPicPr>
          <p:cNvPr id="2050" name="Picture 2" descr="Image result for photo of wetland in alabama">
            <a:extLst>
              <a:ext uri="{FF2B5EF4-FFF2-40B4-BE49-F238E27FC236}">
                <a16:creationId xmlns:a16="http://schemas.microsoft.com/office/drawing/2014/main" id="{B32001BE-4A92-400B-98FD-6FED161BD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29" y="2107968"/>
            <a:ext cx="2743200" cy="178604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Image result for checkmark box icon with transparent background">
            <a:extLst>
              <a:ext uri="{FF2B5EF4-FFF2-40B4-BE49-F238E27FC236}">
                <a16:creationId xmlns:a16="http://schemas.microsoft.com/office/drawing/2014/main" id="{1369C4A2-58E3-4EC8-A506-AE9D6BA21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252" y="2190014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photo of native warm season grasses in alabama">
            <a:extLst>
              <a:ext uri="{FF2B5EF4-FFF2-40B4-BE49-F238E27FC236}">
                <a16:creationId xmlns:a16="http://schemas.microsoft.com/office/drawing/2014/main" id="{E9EB8256-09ED-4286-AECD-F7A8ED2F6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43" y="4260906"/>
            <a:ext cx="2136686" cy="237744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Image result for checkmark box icon with transparent background">
            <a:extLst>
              <a:ext uri="{FF2B5EF4-FFF2-40B4-BE49-F238E27FC236}">
                <a16:creationId xmlns:a16="http://schemas.microsoft.com/office/drawing/2014/main" id="{C9AF9D98-E9BD-4431-A6F4-D9CDA2462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696" y="4302227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Image result for checkbox icon with transparent background">
            <a:extLst>
              <a:ext uri="{FF2B5EF4-FFF2-40B4-BE49-F238E27FC236}">
                <a16:creationId xmlns:a16="http://schemas.microsoft.com/office/drawing/2014/main" id="{551B529F-2F10-4F46-9FE9-0C8BA1BE7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252" y="3429000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Image result for checkbox icon with transparent background">
            <a:extLst>
              <a:ext uri="{FF2B5EF4-FFF2-40B4-BE49-F238E27FC236}">
                <a16:creationId xmlns:a16="http://schemas.microsoft.com/office/drawing/2014/main" id="{28D4B857-8BF6-4F8E-8DDD-CE9D0BD8C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263" y="5596521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67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1BDCAFC-7F64-44CA-ADCE-0898EA99D769}"/>
              </a:ext>
            </a:extLst>
          </p:cNvPr>
          <p:cNvSpPr txBox="1">
            <a:spLocks/>
          </p:cNvSpPr>
          <p:nvPr/>
        </p:nvSpPr>
        <p:spPr>
          <a:xfrm>
            <a:off x="300227" y="922717"/>
            <a:ext cx="10200860" cy="678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3200" dirty="0">
                <a:latin typeface="Comic Sans MS" panose="030F0702030302020204" pitchFamily="66" charset="0"/>
              </a:rPr>
              <a:t>What resources do animals need in their habitat to survive?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3EFD29E-F3C9-495D-9DAC-DDC8ECE92913}"/>
              </a:ext>
            </a:extLst>
          </p:cNvPr>
          <p:cNvGrpSpPr/>
          <p:nvPr/>
        </p:nvGrpSpPr>
        <p:grpSpPr>
          <a:xfrm>
            <a:off x="474937" y="2308919"/>
            <a:ext cx="4407652" cy="1828800"/>
            <a:chOff x="474937" y="2308919"/>
            <a:chExt cx="4407652" cy="182880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F3708FC-A475-47AA-9D1A-FF446DC40EFC}"/>
                </a:ext>
              </a:extLst>
            </p:cNvPr>
            <p:cNvSpPr txBox="1"/>
            <p:nvPr/>
          </p:nvSpPr>
          <p:spPr>
            <a:xfrm>
              <a:off x="2860547" y="2407800"/>
              <a:ext cx="2022042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 typeface="Wingdings" panose="05000000000000000000" pitchFamily="2" charset="2"/>
                <a:buChar char="ü"/>
              </a:pPr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Food</a:t>
              </a: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(Ex: bluebirds eat bugs &amp; berries) </a:t>
              </a:r>
            </a:p>
          </p:txBody>
        </p:sp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3F2B4AD5-80F8-4105-875E-0B95D83DD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5" t="42993" b="8572"/>
            <a:stretch>
              <a:fillRect/>
            </a:stretch>
          </p:blipFill>
          <p:spPr bwMode="auto">
            <a:xfrm>
              <a:off x="474937" y="2308919"/>
              <a:ext cx="2346879" cy="18288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BCF3BC7-2D75-4DF3-8065-241AA62F91E4}"/>
              </a:ext>
            </a:extLst>
          </p:cNvPr>
          <p:cNvGrpSpPr/>
          <p:nvPr/>
        </p:nvGrpSpPr>
        <p:grpSpPr>
          <a:xfrm>
            <a:off x="300227" y="4648197"/>
            <a:ext cx="4935027" cy="1600438"/>
            <a:chOff x="300227" y="4648197"/>
            <a:chExt cx="4935027" cy="160043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DCE8536-FE56-4C8F-9712-89F9EF480AAE}"/>
                </a:ext>
              </a:extLst>
            </p:cNvPr>
            <p:cNvSpPr txBox="1"/>
            <p:nvPr/>
          </p:nvSpPr>
          <p:spPr>
            <a:xfrm>
              <a:off x="2880403" y="4648197"/>
              <a:ext cx="2354851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 typeface="Wingdings" panose="05000000000000000000" pitchFamily="2" charset="2"/>
                <a:buChar char="ü"/>
              </a:pPr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Water</a:t>
              </a: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(bluebirds use creeks, streams &amp; bird baths)</a:t>
              </a:r>
            </a:p>
          </p:txBody>
        </p:sp>
        <p:pic>
          <p:nvPicPr>
            <p:cNvPr id="9" name="Picture 2" descr="Bluebird bath">
              <a:extLst>
                <a:ext uri="{FF2B5EF4-FFF2-40B4-BE49-F238E27FC236}">
                  <a16:creationId xmlns:a16="http://schemas.microsoft.com/office/drawing/2014/main" id="{1328DBAE-31A4-4B4B-A400-5766AB08D4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227" y="4648197"/>
              <a:ext cx="2560320" cy="158882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9D035F4-A543-4CFF-A461-396864094F28}"/>
              </a:ext>
            </a:extLst>
          </p:cNvPr>
          <p:cNvGrpSpPr/>
          <p:nvPr/>
        </p:nvGrpSpPr>
        <p:grpSpPr>
          <a:xfrm>
            <a:off x="5732206" y="4253887"/>
            <a:ext cx="5614478" cy="2377440"/>
            <a:chOff x="5732206" y="4253887"/>
            <a:chExt cx="5614478" cy="237744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553D728-6792-4848-BE80-DD0CA990744C}"/>
                </a:ext>
              </a:extLst>
            </p:cNvPr>
            <p:cNvSpPr txBox="1"/>
            <p:nvPr/>
          </p:nvSpPr>
          <p:spPr>
            <a:xfrm>
              <a:off x="5732206" y="4396166"/>
              <a:ext cx="4029931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 typeface="Wingdings" panose="05000000000000000000" pitchFamily="2" charset="2"/>
                <a:buChar char="ü"/>
              </a:pPr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Places to Raise their Young</a:t>
              </a: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(bluebirds are cavity-nesters so they need a cavity in a tree or a nesting box)</a:t>
              </a:r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0DCD46E6-E49E-4161-9EEC-001C60584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2137" y="4253887"/>
              <a:ext cx="1584547" cy="23774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D04A605-7E13-4442-987E-A3ECF79F9B06}"/>
              </a:ext>
            </a:extLst>
          </p:cNvPr>
          <p:cNvGrpSpPr/>
          <p:nvPr/>
        </p:nvGrpSpPr>
        <p:grpSpPr>
          <a:xfrm>
            <a:off x="5235254" y="2253823"/>
            <a:ext cx="6657079" cy="1792456"/>
            <a:chOff x="5235254" y="2253823"/>
            <a:chExt cx="6657079" cy="179245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274D407-1A7D-417D-B979-D24C9D1C0535}"/>
                </a:ext>
              </a:extLst>
            </p:cNvPr>
            <p:cNvSpPr txBox="1"/>
            <p:nvPr/>
          </p:nvSpPr>
          <p:spPr>
            <a:xfrm>
              <a:off x="7688826" y="2253823"/>
              <a:ext cx="4203507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 typeface="Wingdings" panose="05000000000000000000" pitchFamily="2" charset="2"/>
                <a:buChar char="ü"/>
              </a:pPr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Shelter/Cover </a:t>
              </a: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(bluebirds need bushes &amp; trees to protect them from predators &amp; bad weather) </a:t>
              </a:r>
            </a:p>
          </p:txBody>
        </p:sp>
        <p:pic>
          <p:nvPicPr>
            <p:cNvPr id="5122" name="Picture 2" descr="Related image">
              <a:extLst>
                <a:ext uri="{FF2B5EF4-FFF2-40B4-BE49-F238E27FC236}">
                  <a16:creationId xmlns:a16="http://schemas.microsoft.com/office/drawing/2014/main" id="{0E9D2B83-E27B-4E9C-B8E6-B72C9F5807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25" b="8939"/>
            <a:stretch/>
          </p:blipFill>
          <p:spPr bwMode="auto">
            <a:xfrm>
              <a:off x="5235254" y="2308919"/>
              <a:ext cx="2100907" cy="173736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6CBECA2F-E273-49F2-A9EA-95F54CE3495F}"/>
              </a:ext>
            </a:extLst>
          </p:cNvPr>
          <p:cNvSpPr txBox="1">
            <a:spLocks/>
          </p:cNvSpPr>
          <p:nvPr/>
        </p:nvSpPr>
        <p:spPr>
          <a:xfrm>
            <a:off x="3326320" y="1205309"/>
            <a:ext cx="3817867" cy="678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en-US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ALL animals need…</a:t>
            </a:r>
          </a:p>
        </p:txBody>
      </p:sp>
    </p:spTree>
    <p:extLst>
      <p:ext uri="{BB962C8B-B14F-4D97-AF65-F5344CB8AC3E}">
        <p14:creationId xmlns:p14="http://schemas.microsoft.com/office/powerpoint/2010/main" val="305590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1BDCAFC-7F64-44CA-ADCE-0898EA99D769}"/>
              </a:ext>
            </a:extLst>
          </p:cNvPr>
          <p:cNvSpPr txBox="1">
            <a:spLocks/>
          </p:cNvSpPr>
          <p:nvPr/>
        </p:nvSpPr>
        <p:spPr>
          <a:xfrm>
            <a:off x="60302" y="682106"/>
            <a:ext cx="10284542" cy="678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en-US" sz="3200" dirty="0">
                <a:latin typeface="Comic Sans MS" panose="030F0702030302020204" pitchFamily="66" charset="0"/>
              </a:rPr>
              <a:t>What if the habitat doesn’t have enough resources?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9A27B71-E47F-4AD6-8AC1-9D953BBAAC66}"/>
              </a:ext>
            </a:extLst>
          </p:cNvPr>
          <p:cNvSpPr txBox="1">
            <a:spLocks/>
          </p:cNvSpPr>
          <p:nvPr/>
        </p:nvSpPr>
        <p:spPr>
          <a:xfrm>
            <a:off x="60302" y="1245769"/>
            <a:ext cx="10511503" cy="678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en-US" sz="3200" dirty="0">
                <a:latin typeface="Comic Sans MS" panose="030F0702030302020204" pitchFamily="66" charset="0"/>
              </a:rPr>
              <a:t>What if the habitat is damaged or destroyed?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A064F0-6ACD-4358-9CE4-B6912B90C8A9}"/>
              </a:ext>
            </a:extLst>
          </p:cNvPr>
          <p:cNvSpPr txBox="1"/>
          <p:nvPr/>
        </p:nvSpPr>
        <p:spPr>
          <a:xfrm>
            <a:off x="7693572" y="2286947"/>
            <a:ext cx="428116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Comic Sans MS" panose="030F0702030302020204" pitchFamily="66" charset="0"/>
              </a:rPr>
              <a:t>The animals may find the resources they need by expanding their territory. BUT…</a:t>
            </a:r>
          </a:p>
          <a:p>
            <a:r>
              <a:rPr lang="en-US" sz="2600" dirty="0">
                <a:solidFill>
                  <a:schemeClr val="bg1"/>
                </a:solidFill>
                <a:latin typeface="Comic Sans MS" panose="030F0702030302020204" pitchFamily="66" charset="0"/>
              </a:rPr>
              <a:t>While searching for these resources, they risk death due to predation (from lack of cover) or vehicle collisions (from crossing roads).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D3AC444-049A-4FEF-B529-901A81C70A5A}"/>
              </a:ext>
            </a:extLst>
          </p:cNvPr>
          <p:cNvGrpSpPr/>
          <p:nvPr/>
        </p:nvGrpSpPr>
        <p:grpSpPr>
          <a:xfrm>
            <a:off x="406447" y="2239297"/>
            <a:ext cx="2718882" cy="3200400"/>
            <a:chOff x="406447" y="2239297"/>
            <a:chExt cx="2718882" cy="3200400"/>
          </a:xfrm>
        </p:grpSpPr>
        <p:pic>
          <p:nvPicPr>
            <p:cNvPr id="1026" name="Picture 2" descr="Image result for photo of dried up pond">
              <a:extLst>
                <a:ext uri="{FF2B5EF4-FFF2-40B4-BE49-F238E27FC236}">
                  <a16:creationId xmlns:a16="http://schemas.microsoft.com/office/drawing/2014/main" id="{19A576C9-954C-4E3D-BAA5-90A7D62B01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88" t="7404" r="40365" b="17935"/>
            <a:stretch/>
          </p:blipFill>
          <p:spPr bwMode="auto">
            <a:xfrm>
              <a:off x="406447" y="2239297"/>
              <a:ext cx="2718882" cy="32004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05570F-F225-4ABF-BA3B-AF21DDBA255E}"/>
                </a:ext>
              </a:extLst>
            </p:cNvPr>
            <p:cNvSpPr txBox="1"/>
            <p:nvPr/>
          </p:nvSpPr>
          <p:spPr>
            <a:xfrm>
              <a:off x="491784" y="4844505"/>
              <a:ext cx="1848463" cy="523220"/>
            </a:xfrm>
            <a:prstGeom prst="rect">
              <a:avLst/>
            </a:prstGeom>
            <a:solidFill>
              <a:schemeClr val="accent5">
                <a:alpha val="51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Drought?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FE45568-612F-495C-84D3-00D24D39F21A}"/>
              </a:ext>
            </a:extLst>
          </p:cNvPr>
          <p:cNvGrpSpPr/>
          <p:nvPr/>
        </p:nvGrpSpPr>
        <p:grpSpPr>
          <a:xfrm>
            <a:off x="2567988" y="3487752"/>
            <a:ext cx="2690565" cy="3200400"/>
            <a:chOff x="2726083" y="3505915"/>
            <a:chExt cx="2690565" cy="3200400"/>
          </a:xfrm>
        </p:grpSpPr>
        <p:pic>
          <p:nvPicPr>
            <p:cNvPr id="1028" name="Picture 4" descr="Image result for forest fire photos">
              <a:extLst>
                <a:ext uri="{FF2B5EF4-FFF2-40B4-BE49-F238E27FC236}">
                  <a16:creationId xmlns:a16="http://schemas.microsoft.com/office/drawing/2014/main" id="{C6B4564C-DABC-4D26-91E3-97B02E02BA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3" r="25341"/>
            <a:stretch/>
          </p:blipFill>
          <p:spPr bwMode="auto">
            <a:xfrm>
              <a:off x="2726083" y="3505915"/>
              <a:ext cx="2690565" cy="32004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DBBF3BF-383C-477C-9A07-4F6207E348EB}"/>
                </a:ext>
              </a:extLst>
            </p:cNvPr>
            <p:cNvSpPr txBox="1"/>
            <p:nvPr/>
          </p:nvSpPr>
          <p:spPr>
            <a:xfrm>
              <a:off x="2900145" y="5549786"/>
              <a:ext cx="2342439" cy="523220"/>
            </a:xfrm>
            <a:prstGeom prst="rect">
              <a:avLst/>
            </a:prstGeom>
            <a:solidFill>
              <a:srgbClr val="C00000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Forest fire?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26627C2-6FC9-41ED-8394-F4000F6549A4}"/>
              </a:ext>
            </a:extLst>
          </p:cNvPr>
          <p:cNvGrpSpPr/>
          <p:nvPr/>
        </p:nvGrpSpPr>
        <p:grpSpPr>
          <a:xfrm>
            <a:off x="4873154" y="2239297"/>
            <a:ext cx="2546940" cy="3200400"/>
            <a:chOff x="5329872" y="2236839"/>
            <a:chExt cx="2546940" cy="3200400"/>
          </a:xfrm>
        </p:grpSpPr>
        <p:pic>
          <p:nvPicPr>
            <p:cNvPr id="1030" name="Picture 6" descr="Image result for photo of bulldozer tearing down forest">
              <a:extLst>
                <a:ext uri="{FF2B5EF4-FFF2-40B4-BE49-F238E27FC236}">
                  <a16:creationId xmlns:a16="http://schemas.microsoft.com/office/drawing/2014/main" id="{84B4C669-3C5E-48D9-AF68-83B827A9DF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17" r="49174"/>
            <a:stretch/>
          </p:blipFill>
          <p:spPr bwMode="auto">
            <a:xfrm>
              <a:off x="5329872" y="2236839"/>
              <a:ext cx="2546940" cy="32004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E288B44-130F-4E4F-894E-6E2608CFE6D3}"/>
                </a:ext>
              </a:extLst>
            </p:cNvPr>
            <p:cNvSpPr txBox="1"/>
            <p:nvPr/>
          </p:nvSpPr>
          <p:spPr>
            <a:xfrm>
              <a:off x="5334958" y="2564915"/>
              <a:ext cx="2541854" cy="523220"/>
            </a:xfrm>
            <a:prstGeom prst="rect">
              <a:avLst/>
            </a:prstGeom>
            <a:solidFill>
              <a:schemeClr val="accent1">
                <a:lumMod val="50000"/>
                <a:alpha val="54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Construction?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778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DCE8536-FE56-4C8F-9712-89F9EF480AAE}"/>
              </a:ext>
            </a:extLst>
          </p:cNvPr>
          <p:cNvSpPr txBox="1"/>
          <p:nvPr/>
        </p:nvSpPr>
        <p:spPr>
          <a:xfrm>
            <a:off x="507330" y="2949824"/>
            <a:ext cx="8295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Starvation</a:t>
            </a:r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– if they cannot find enough food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53D728-6792-4848-BE80-DD0CA990744C}"/>
              </a:ext>
            </a:extLst>
          </p:cNvPr>
          <p:cNvSpPr txBox="1"/>
          <p:nvPr/>
        </p:nvSpPr>
        <p:spPr>
          <a:xfrm>
            <a:off x="507330" y="3577427"/>
            <a:ext cx="88655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Sickness/Diseases </a:t>
            </a:r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– if they are hungry, dehydrated from lack of water, and weak.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9A27B71-E47F-4AD6-8AC1-9D953BBAAC66}"/>
              </a:ext>
            </a:extLst>
          </p:cNvPr>
          <p:cNvSpPr txBox="1">
            <a:spLocks/>
          </p:cNvSpPr>
          <p:nvPr/>
        </p:nvSpPr>
        <p:spPr>
          <a:xfrm>
            <a:off x="0" y="930107"/>
            <a:ext cx="10422194" cy="678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en-US" sz="3200" dirty="0">
                <a:latin typeface="Comic Sans MS" panose="030F0702030302020204" pitchFamily="66" charset="0"/>
              </a:rPr>
              <a:t>If they cannot find the resources that they need, will they survive? What will happen to their population?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D58E61-FA0F-4E51-B682-45F3B4C29755}"/>
              </a:ext>
            </a:extLst>
          </p:cNvPr>
          <p:cNvSpPr txBox="1"/>
          <p:nvPr/>
        </p:nvSpPr>
        <p:spPr>
          <a:xfrm>
            <a:off x="507330" y="4635917"/>
            <a:ext cx="81061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Low Reproduction </a:t>
            </a:r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– if they aren’t healthy then they often cannot reproduce or the babies will not be healthy enough to survive.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175B47-5F15-4357-8B0C-21B0C33CF81A}"/>
              </a:ext>
            </a:extLst>
          </p:cNvPr>
          <p:cNvSpPr txBox="1"/>
          <p:nvPr/>
        </p:nvSpPr>
        <p:spPr>
          <a:xfrm>
            <a:off x="305987" y="2384994"/>
            <a:ext cx="8002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The </a:t>
            </a:r>
            <a:r>
              <a:rPr lang="en-US" sz="2800" u="sng" dirty="0">
                <a:solidFill>
                  <a:schemeClr val="bg1"/>
                </a:solidFill>
                <a:latin typeface="Comic Sans MS" panose="030F0702030302020204" pitchFamily="66" charset="0"/>
              </a:rPr>
              <a:t>population</a:t>
            </a:r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will most likely decline due to:</a:t>
            </a:r>
          </a:p>
        </p:txBody>
      </p:sp>
      <p:pic>
        <p:nvPicPr>
          <p:cNvPr id="2050" name="Picture 2" descr="Image result for photo of mom squirrel with baby squirrel">
            <a:extLst>
              <a:ext uri="{FF2B5EF4-FFF2-40B4-BE49-F238E27FC236}">
                <a16:creationId xmlns:a16="http://schemas.microsoft.com/office/drawing/2014/main" id="{D4012157-6490-4326-BF77-B49749B95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1" t="8093" r="33816" b="17393"/>
          <a:stretch/>
        </p:blipFill>
        <p:spPr bwMode="auto">
          <a:xfrm>
            <a:off x="9296399" y="2340823"/>
            <a:ext cx="2180848" cy="259283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8F4BFB-0056-4134-AD9F-4C892C9F3373}"/>
              </a:ext>
            </a:extLst>
          </p:cNvPr>
          <p:cNvSpPr txBox="1"/>
          <p:nvPr/>
        </p:nvSpPr>
        <p:spPr>
          <a:xfrm>
            <a:off x="8957393" y="5038044"/>
            <a:ext cx="3076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>
                <a:solidFill>
                  <a:schemeClr val="bg1"/>
                </a:solidFill>
                <a:latin typeface="Comic Sans MS" panose="030F0702030302020204" pitchFamily="66" charset="0"/>
              </a:rPr>
              <a:t>*</a:t>
            </a:r>
            <a:r>
              <a:rPr lang="en-US" sz="2200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Population</a:t>
            </a:r>
            <a:r>
              <a:rPr lang="en-US" sz="2200" i="1" dirty="0">
                <a:solidFill>
                  <a:schemeClr val="bg1"/>
                </a:solidFill>
                <a:latin typeface="Comic Sans MS" panose="030F0702030302020204" pitchFamily="66" charset="0"/>
              </a:rPr>
              <a:t> is the number of animals of a specific species in a specific area. </a:t>
            </a:r>
          </a:p>
        </p:txBody>
      </p:sp>
    </p:spTree>
    <p:extLst>
      <p:ext uri="{BB962C8B-B14F-4D97-AF65-F5344CB8AC3E}">
        <p14:creationId xmlns:p14="http://schemas.microsoft.com/office/powerpoint/2010/main" val="139680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1085B8C-3D8D-4D2B-906D-85B4C1B81D67}"/>
              </a:ext>
            </a:extLst>
          </p:cNvPr>
          <p:cNvGrpSpPr/>
          <p:nvPr/>
        </p:nvGrpSpPr>
        <p:grpSpPr>
          <a:xfrm>
            <a:off x="532057" y="3968924"/>
            <a:ext cx="1527314" cy="2566571"/>
            <a:chOff x="532057" y="3968924"/>
            <a:chExt cx="1527314" cy="2566571"/>
          </a:xfrm>
        </p:grpSpPr>
        <p:pic>
          <p:nvPicPr>
            <p:cNvPr id="25" name="Picture 2" descr="Image result for photo of eastern screech owl">
              <a:extLst>
                <a:ext uri="{FF2B5EF4-FFF2-40B4-BE49-F238E27FC236}">
                  <a16:creationId xmlns:a16="http://schemas.microsoft.com/office/drawing/2014/main" id="{8925780E-22A4-42FD-9D7E-C0D78B922B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107" y="3968924"/>
              <a:ext cx="1424693" cy="192024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508A71B-1BDE-40CF-A422-8D11C880B324}"/>
                </a:ext>
              </a:extLst>
            </p:cNvPr>
            <p:cNvSpPr txBox="1"/>
            <p:nvPr/>
          </p:nvSpPr>
          <p:spPr>
            <a:xfrm>
              <a:off x="532057" y="5889164"/>
              <a:ext cx="15273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Eastern screech owl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07A9A39-AA94-4705-B7D4-587C12E8D31E}"/>
              </a:ext>
            </a:extLst>
          </p:cNvPr>
          <p:cNvSpPr txBox="1"/>
          <p:nvPr/>
        </p:nvSpPr>
        <p:spPr>
          <a:xfrm>
            <a:off x="94593" y="2188215"/>
            <a:ext cx="119817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Yes!  </a:t>
            </a:r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One habitat can provide the resources needed by numerous different species of insects, birds, amphibians, reptiles, and mammals.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78E4439B-6C67-4425-91D9-B5BC8DE8C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330" y="566553"/>
            <a:ext cx="9450696" cy="150828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Can a habitat provide a “home” for more than one species (or type) of animal?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58D668-FA4B-46E0-B503-EC48B61A2E19}"/>
              </a:ext>
            </a:extLst>
          </p:cNvPr>
          <p:cNvGrpSpPr/>
          <p:nvPr/>
        </p:nvGrpSpPr>
        <p:grpSpPr>
          <a:xfrm>
            <a:off x="9489096" y="4297133"/>
            <a:ext cx="2194560" cy="1714020"/>
            <a:chOff x="9489096" y="4297133"/>
            <a:chExt cx="2194560" cy="1714020"/>
          </a:xfrm>
        </p:grpSpPr>
        <p:pic>
          <p:nvPicPr>
            <p:cNvPr id="3074" name="Picture 2" descr="Image result for photo of millipede in the forest alabama">
              <a:extLst>
                <a:ext uri="{FF2B5EF4-FFF2-40B4-BE49-F238E27FC236}">
                  <a16:creationId xmlns:a16="http://schemas.microsoft.com/office/drawing/2014/main" id="{4524284D-4FE6-4FF3-89A7-44046A296D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9096" y="4297133"/>
              <a:ext cx="2194560" cy="126970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9BF17C-CEF6-4241-A2B5-8E1BFF8629CC}"/>
                </a:ext>
              </a:extLst>
            </p:cNvPr>
            <p:cNvSpPr txBox="1"/>
            <p:nvPr/>
          </p:nvSpPr>
          <p:spPr>
            <a:xfrm>
              <a:off x="9974716" y="5641821"/>
              <a:ext cx="12233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Millipede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B85DCC4A-E7FA-4FDF-A627-12D5D98513FA}"/>
              </a:ext>
            </a:extLst>
          </p:cNvPr>
          <p:cNvSpPr txBox="1"/>
          <p:nvPr/>
        </p:nvSpPr>
        <p:spPr>
          <a:xfrm>
            <a:off x="1800058" y="3086155"/>
            <a:ext cx="81025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Comic Sans MS" panose="030F0702030302020204" pitchFamily="66" charset="0"/>
              </a:rPr>
              <a:t>For example, you can find all of these different types of animals in a forest habitat: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B257F6-F5F2-4CB1-B0EC-1180E7BF2D06}"/>
              </a:ext>
            </a:extLst>
          </p:cNvPr>
          <p:cNvGrpSpPr/>
          <p:nvPr/>
        </p:nvGrpSpPr>
        <p:grpSpPr>
          <a:xfrm>
            <a:off x="4771286" y="4330773"/>
            <a:ext cx="2236570" cy="1680380"/>
            <a:chOff x="4771286" y="4330773"/>
            <a:chExt cx="2236570" cy="168038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9ECACBF-A7DC-4E45-A85D-C57354F5445A}"/>
                </a:ext>
              </a:extLst>
            </p:cNvPr>
            <p:cNvSpPr txBox="1"/>
            <p:nvPr/>
          </p:nvSpPr>
          <p:spPr>
            <a:xfrm>
              <a:off x="4771286" y="5641821"/>
              <a:ext cx="216004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Red corn snake</a:t>
              </a:r>
            </a:p>
          </p:txBody>
        </p:sp>
        <p:pic>
          <p:nvPicPr>
            <p:cNvPr id="3076" name="Picture 4" descr="Related image">
              <a:extLst>
                <a:ext uri="{FF2B5EF4-FFF2-40B4-BE49-F238E27FC236}">
                  <a16:creationId xmlns:a16="http://schemas.microsoft.com/office/drawing/2014/main" id="{B4D5DB05-CEC4-42C2-8180-1D837F07ED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3" t="4625" r="4484" b="24904"/>
            <a:stretch/>
          </p:blipFill>
          <p:spPr bwMode="auto">
            <a:xfrm>
              <a:off x="4813296" y="4330773"/>
              <a:ext cx="2194560" cy="127135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6346966-1FA5-4D54-B9A6-4683CFCB2246}"/>
              </a:ext>
            </a:extLst>
          </p:cNvPr>
          <p:cNvGrpSpPr/>
          <p:nvPr/>
        </p:nvGrpSpPr>
        <p:grpSpPr>
          <a:xfrm>
            <a:off x="2399708" y="4261852"/>
            <a:ext cx="2011680" cy="2026300"/>
            <a:chOff x="2399708" y="4261852"/>
            <a:chExt cx="2011680" cy="202630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7F1597-26E6-46AF-B9C8-018B62B410AE}"/>
                </a:ext>
              </a:extLst>
            </p:cNvPr>
            <p:cNvSpPr txBox="1"/>
            <p:nvPr/>
          </p:nvSpPr>
          <p:spPr>
            <a:xfrm>
              <a:off x="2613844" y="5641821"/>
              <a:ext cx="15273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Upland chorus frog</a:t>
              </a:r>
            </a:p>
          </p:txBody>
        </p:sp>
        <p:pic>
          <p:nvPicPr>
            <p:cNvPr id="3078" name="Picture 6" descr="Image result for photo of upland chorus frog">
              <a:extLst>
                <a:ext uri="{FF2B5EF4-FFF2-40B4-BE49-F238E27FC236}">
                  <a16:creationId xmlns:a16="http://schemas.microsoft.com/office/drawing/2014/main" id="{CABFAB04-4975-45DC-919E-D211F19346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9708" y="4261852"/>
              <a:ext cx="2011680" cy="134027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920335D-3F8B-4887-B09A-AFCC371E722D}"/>
              </a:ext>
            </a:extLst>
          </p:cNvPr>
          <p:cNvGrpSpPr/>
          <p:nvPr/>
        </p:nvGrpSpPr>
        <p:grpSpPr>
          <a:xfrm>
            <a:off x="7409764" y="4053686"/>
            <a:ext cx="1736555" cy="2419132"/>
            <a:chOff x="7409764" y="4053686"/>
            <a:chExt cx="1736555" cy="2419132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1091756-9951-4647-B4C9-D4FF91F7E2E9}"/>
                </a:ext>
              </a:extLst>
            </p:cNvPr>
            <p:cNvSpPr txBox="1"/>
            <p:nvPr/>
          </p:nvSpPr>
          <p:spPr>
            <a:xfrm>
              <a:off x="7409764" y="5826487"/>
              <a:ext cx="173655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White-tailed deer</a:t>
              </a:r>
            </a:p>
          </p:txBody>
        </p:sp>
        <p:pic>
          <p:nvPicPr>
            <p:cNvPr id="3080" name="Picture 8" descr="Image result for photo of white-tailed deer in forest alabama">
              <a:extLst>
                <a:ext uri="{FF2B5EF4-FFF2-40B4-BE49-F238E27FC236}">
                  <a16:creationId xmlns:a16="http://schemas.microsoft.com/office/drawing/2014/main" id="{7A7A3110-A677-42E4-A007-698E964B41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63" r="15894"/>
            <a:stretch/>
          </p:blipFill>
          <p:spPr bwMode="auto">
            <a:xfrm>
              <a:off x="7409764" y="4053686"/>
              <a:ext cx="1656577" cy="174307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4815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9" grpId="0"/>
    </p:bldLst>
  </p:timing>
</p:sld>
</file>

<file path=ppt/theme/theme1.xml><?xml version="1.0" encoding="utf-8"?>
<a:theme xmlns:a="http://schemas.openxmlformats.org/drawingml/2006/main" name="Berlin">
  <a:themeElements>
    <a:clrScheme name="Custom 2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B592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2886</TotalTime>
  <Words>840</Words>
  <Application>Microsoft Office PowerPoint</Application>
  <PresentationFormat>Widescreen</PresentationFormat>
  <Paragraphs>91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Comic Sans MS</vt:lpstr>
      <vt:lpstr>Trebuchet MS</vt:lpstr>
      <vt:lpstr>Wingdings</vt:lpstr>
      <vt:lpstr>Berlin</vt:lpstr>
      <vt:lpstr>Wildlife Habitat Checklist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 a habitat provide a “home” for more than one species (or type) of animal? </vt:lpstr>
      <vt:lpstr>How do the different animals share the resources and interact in their habitat? </vt:lpstr>
      <vt:lpstr>PowerPoint Presentation</vt:lpstr>
      <vt:lpstr>What types of animals could we provide habitat for in our outdoor classroom?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April Waltz</dc:creator>
  <cp:lastModifiedBy>Allison Tjelmeland</cp:lastModifiedBy>
  <cp:revision>166</cp:revision>
  <dcterms:created xsi:type="dcterms:W3CDTF">2018-06-22T20:13:25Z</dcterms:created>
  <dcterms:modified xsi:type="dcterms:W3CDTF">2021-04-11T17:18:37Z</dcterms:modified>
</cp:coreProperties>
</file>