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83" r:id="rId4"/>
    <p:sldId id="258" r:id="rId5"/>
    <p:sldId id="278" r:id="rId6"/>
    <p:sldId id="282" r:id="rId7"/>
    <p:sldId id="284" r:id="rId8"/>
    <p:sldId id="287" r:id="rId9"/>
    <p:sldId id="281" r:id="rId10"/>
    <p:sldId id="289" r:id="rId11"/>
    <p:sldId id="290" r:id="rId12"/>
    <p:sldId id="291" r:id="rId13"/>
    <p:sldId id="262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C5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smtClean="0"/>
              <a:t>4/11/2021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778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smtClean="0"/>
              <a:t>4/11/2021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432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smtClean="0"/>
              <a:t>4/11/2021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347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smtClean="0"/>
              <a:t>4/11/2021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2016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smtClean="0"/>
              <a:t>4/11/2021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395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smtClean="0"/>
              <a:t>4/11/2021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362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smtClean="0"/>
              <a:t>4/11/2021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754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smtClean="0"/>
              <a:t>4/11/2021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100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smtClean="0"/>
              <a:t>4/11/2021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864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smtClean="0"/>
              <a:t>4/11/2021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48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smtClean="0"/>
              <a:t>4/11/2021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053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smtClean="0"/>
              <a:t>4/11/2021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890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smtClean="0"/>
              <a:t>4/11/2021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078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smtClean="0"/>
              <a:t>4/11/2021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09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smtClean="0"/>
              <a:t>4/11/2021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951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smtClean="0"/>
              <a:t>4/11/2021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040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smtClean="0"/>
              <a:t>4/11/2021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435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047ABA"/>
            </a:gs>
            <a:gs pos="0">
              <a:srgbClr val="86C5DE"/>
            </a:gs>
            <a:gs pos="50000">
              <a:srgbClr val="00B0F0"/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smtClean="0"/>
              <a:t>4/11/2021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6092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7047D-DE77-49B2-BDE3-4C787F6D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648933"/>
            <a:ext cx="8964891" cy="1161068"/>
          </a:xfrm>
        </p:spPr>
        <p:txBody>
          <a:bodyPr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Comparing Life Cycles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7A6B8-C139-4184-BC61-DB0473EEBA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2986" y="4355485"/>
            <a:ext cx="8522798" cy="479619"/>
          </a:xfrm>
        </p:spPr>
        <p:txBody>
          <a:bodyPr/>
          <a:lstStyle/>
          <a:p>
            <a:pPr algn="l"/>
            <a:r>
              <a:rPr lang="en-US" dirty="0"/>
              <a:t>Alabama Wildlife Federation Outdoor Classroom Field Journal Activity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76557CA-9760-4CDA-B748-A385C4E974F1}"/>
              </a:ext>
            </a:extLst>
          </p:cNvPr>
          <p:cNvSpPr txBox="1">
            <a:spLocks/>
          </p:cNvSpPr>
          <p:nvPr/>
        </p:nvSpPr>
        <p:spPr>
          <a:xfrm>
            <a:off x="71120" y="5525008"/>
            <a:ext cx="6380480" cy="1332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 use this interactive PowerPoint with your students: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Click on “</a:t>
            </a:r>
            <a:r>
              <a:rPr lang="en-US" dirty="0">
                <a:solidFill>
                  <a:srgbClr val="FFFF00"/>
                </a:solidFill>
              </a:rPr>
              <a:t>Enable Editing</a:t>
            </a:r>
            <a:r>
              <a:rPr lang="en-US" dirty="0"/>
              <a:t>.”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Click the “</a:t>
            </a:r>
            <a:r>
              <a:rPr lang="en-US" dirty="0">
                <a:solidFill>
                  <a:srgbClr val="FFFF00"/>
                </a:solidFill>
              </a:rPr>
              <a:t>Slide Show</a:t>
            </a:r>
            <a:r>
              <a:rPr lang="en-US" dirty="0"/>
              <a:t>” tab at the top of the screen.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Then choose “</a:t>
            </a:r>
            <a:r>
              <a:rPr lang="en-US" dirty="0">
                <a:solidFill>
                  <a:srgbClr val="FFFF00"/>
                </a:solidFill>
              </a:rPr>
              <a:t>From Beginning</a:t>
            </a:r>
            <a:r>
              <a:rPr lang="en-US" dirty="0"/>
              <a:t>” from the menu.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52A816-D725-4765-9156-B733247B2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06" y="4275255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37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ADC4FE6-A557-422F-9167-A672A2410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647" y="510730"/>
            <a:ext cx="8866613" cy="150828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2400"/>
              </a:spcAft>
            </a:pPr>
            <a:r>
              <a:rPr lang="en-US" dirty="0">
                <a:latin typeface="Comic Sans MS" panose="030F0702030302020204" pitchFamily="66" charset="0"/>
              </a:rPr>
              <a:t>Do all animals complete their life cycles and die in the same amount of time?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612CE9-AE44-4855-AED9-28F5735F8A7C}"/>
              </a:ext>
            </a:extLst>
          </p:cNvPr>
          <p:cNvSpPr txBox="1"/>
          <p:nvPr/>
        </p:nvSpPr>
        <p:spPr>
          <a:xfrm>
            <a:off x="5228538" y="2081336"/>
            <a:ext cx="1131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No!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5DC3B6D-7E31-400B-A75F-1952AC3AAB4E}"/>
              </a:ext>
            </a:extLst>
          </p:cNvPr>
          <p:cNvGrpSpPr/>
          <p:nvPr/>
        </p:nvGrpSpPr>
        <p:grpSpPr>
          <a:xfrm>
            <a:off x="4114316" y="2976714"/>
            <a:ext cx="1828800" cy="3196777"/>
            <a:chOff x="4114316" y="2976714"/>
            <a:chExt cx="1828800" cy="319677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45C66C2-3515-4076-9210-F83B91ED41C7}"/>
                </a:ext>
              </a:extLst>
            </p:cNvPr>
            <p:cNvSpPr txBox="1"/>
            <p:nvPr/>
          </p:nvSpPr>
          <p:spPr>
            <a:xfrm>
              <a:off x="4226370" y="5034718"/>
              <a:ext cx="1651584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Eastern Bluebirds     </a:t>
              </a:r>
              <a:r>
                <a:rPr lang="en-US" sz="20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6-10 years</a:t>
              </a:r>
              <a:endParaRPr lang="en-US" sz="240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8200" name="Picture 8" descr="Image result for photo of adult eastern bluebird">
              <a:extLst>
                <a:ext uri="{FF2B5EF4-FFF2-40B4-BE49-F238E27FC236}">
                  <a16:creationId xmlns:a16="http://schemas.microsoft.com/office/drawing/2014/main" id="{6D80E2B3-DE0C-4011-9A1E-D665CBDDC5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99" r="6559"/>
            <a:stretch/>
          </p:blipFill>
          <p:spPr bwMode="auto">
            <a:xfrm flipH="1">
              <a:off x="4114316" y="2976714"/>
              <a:ext cx="1828800" cy="205800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BC3F9B8-A765-4834-8824-BE96DD02CE5E}"/>
              </a:ext>
            </a:extLst>
          </p:cNvPr>
          <p:cNvGrpSpPr/>
          <p:nvPr/>
        </p:nvGrpSpPr>
        <p:grpSpPr>
          <a:xfrm>
            <a:off x="6146346" y="3020405"/>
            <a:ext cx="1828800" cy="3276287"/>
            <a:chOff x="6145613" y="3150826"/>
            <a:chExt cx="1828800" cy="3276287"/>
          </a:xfrm>
        </p:grpSpPr>
        <p:pic>
          <p:nvPicPr>
            <p:cNvPr id="8202" name="Picture 10" descr="Image result for photo of adult eastern box turtle">
              <a:extLst>
                <a:ext uri="{FF2B5EF4-FFF2-40B4-BE49-F238E27FC236}">
                  <a16:creationId xmlns:a16="http://schemas.microsoft.com/office/drawing/2014/main" id="{D15086EB-80C0-44EE-BDC8-5389FC2C3D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72" r="24058"/>
            <a:stretch/>
          </p:blipFill>
          <p:spPr bwMode="auto">
            <a:xfrm>
              <a:off x="6145613" y="3150826"/>
              <a:ext cx="1828800" cy="216444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9770CD1-D47B-461F-B36C-7E73AEC6E3C0}"/>
                </a:ext>
              </a:extLst>
            </p:cNvPr>
            <p:cNvSpPr txBox="1"/>
            <p:nvPr/>
          </p:nvSpPr>
          <p:spPr>
            <a:xfrm>
              <a:off x="6198452" y="5288340"/>
              <a:ext cx="1723122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Eastern Box Turtle      </a:t>
              </a:r>
              <a:r>
                <a:rPr lang="en-US" sz="20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30-40 years </a:t>
              </a:r>
              <a:endParaRPr lang="en-US" sz="240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211F020-8286-49D3-BB3C-C78591081783}"/>
              </a:ext>
            </a:extLst>
          </p:cNvPr>
          <p:cNvGrpSpPr/>
          <p:nvPr/>
        </p:nvGrpSpPr>
        <p:grpSpPr>
          <a:xfrm>
            <a:off x="2083019" y="3211002"/>
            <a:ext cx="1828800" cy="2873711"/>
            <a:chOff x="2083019" y="3211002"/>
            <a:chExt cx="1828800" cy="287371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6763F60-CE54-461B-AF8A-960E67773F44}"/>
                </a:ext>
              </a:extLst>
            </p:cNvPr>
            <p:cNvSpPr txBox="1"/>
            <p:nvPr/>
          </p:nvSpPr>
          <p:spPr>
            <a:xfrm>
              <a:off x="2155189" y="5315272"/>
              <a:ext cx="16844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Dogs         </a:t>
              </a:r>
              <a:r>
                <a:rPr lang="en-US" sz="20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10-15 years</a:t>
              </a:r>
              <a:endParaRPr lang="en-US" sz="240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9218" name="Picture 2" descr="Image result for photo of old black labs with white snout outside">
              <a:extLst>
                <a:ext uri="{FF2B5EF4-FFF2-40B4-BE49-F238E27FC236}">
                  <a16:creationId xmlns:a16="http://schemas.microsoft.com/office/drawing/2014/main" id="{E3B771B3-4EC9-448D-B84C-DF59F99F5D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3019" y="3211002"/>
              <a:ext cx="1828800" cy="204409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E06B349-AE6B-4620-8011-5961B37F5E9C}"/>
              </a:ext>
            </a:extLst>
          </p:cNvPr>
          <p:cNvGrpSpPr/>
          <p:nvPr/>
        </p:nvGrpSpPr>
        <p:grpSpPr>
          <a:xfrm>
            <a:off x="93970" y="2845994"/>
            <a:ext cx="1828800" cy="3376741"/>
            <a:chOff x="93970" y="2845994"/>
            <a:chExt cx="1828800" cy="337674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A310C7-CC56-46AA-B3ED-01A0845A3478}"/>
                </a:ext>
              </a:extLst>
            </p:cNvPr>
            <p:cNvSpPr txBox="1"/>
            <p:nvPr/>
          </p:nvSpPr>
          <p:spPr>
            <a:xfrm>
              <a:off x="93970" y="5453294"/>
              <a:ext cx="1828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Humans    </a:t>
              </a:r>
              <a:r>
                <a:rPr lang="en-US" sz="20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70-80 years </a:t>
              </a:r>
              <a:endParaRPr lang="en-US" sz="240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9220" name="Picture 4" descr="Image result for photograph of senior black woman with a cane">
              <a:extLst>
                <a:ext uri="{FF2B5EF4-FFF2-40B4-BE49-F238E27FC236}">
                  <a16:creationId xmlns:a16="http://schemas.microsoft.com/office/drawing/2014/main" id="{4A555D76-F95A-49D0-B941-A319B7C661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37"/>
            <a:stretch/>
          </p:blipFill>
          <p:spPr bwMode="auto">
            <a:xfrm>
              <a:off x="93970" y="2845994"/>
              <a:ext cx="1828800" cy="261326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8464F1-F816-413B-8EEE-05A4BB3E58F8}"/>
              </a:ext>
            </a:extLst>
          </p:cNvPr>
          <p:cNvGrpSpPr/>
          <p:nvPr/>
        </p:nvGrpSpPr>
        <p:grpSpPr>
          <a:xfrm>
            <a:off x="8178376" y="3075818"/>
            <a:ext cx="1828800" cy="3405539"/>
            <a:chOff x="8178376" y="3075818"/>
            <a:chExt cx="1828800" cy="340553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CBD3F6-055F-4673-A381-A5FF4BD8F72B}"/>
                </a:ext>
              </a:extLst>
            </p:cNvPr>
            <p:cNvSpPr txBox="1"/>
            <p:nvPr/>
          </p:nvSpPr>
          <p:spPr>
            <a:xfrm>
              <a:off x="8231215" y="4973252"/>
              <a:ext cx="1723122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Southern Leopard Frogs        </a:t>
              </a:r>
              <a:r>
                <a:rPr lang="en-US" sz="20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1-3 years</a:t>
              </a:r>
              <a:endParaRPr lang="en-US" sz="240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4" name="Picture 14" descr="Image result for photo of southern leopard frog">
              <a:extLst>
                <a:ext uri="{FF2B5EF4-FFF2-40B4-BE49-F238E27FC236}">
                  <a16:creationId xmlns:a16="http://schemas.microsoft.com/office/drawing/2014/main" id="{6C65CB57-9118-4088-8DB2-83385A24EB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178376" y="3075818"/>
              <a:ext cx="1828800" cy="185979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2D71A2A-5474-472B-8C5D-F7E008B5D442}"/>
              </a:ext>
            </a:extLst>
          </p:cNvPr>
          <p:cNvGrpSpPr/>
          <p:nvPr/>
        </p:nvGrpSpPr>
        <p:grpSpPr>
          <a:xfrm>
            <a:off x="10177670" y="3020405"/>
            <a:ext cx="1910421" cy="3337751"/>
            <a:chOff x="10177670" y="3020405"/>
            <a:chExt cx="1910421" cy="333775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DACB5A6-A5DC-4930-93F4-09024D7F8371}"/>
                </a:ext>
              </a:extLst>
            </p:cNvPr>
            <p:cNvSpPr txBox="1"/>
            <p:nvPr/>
          </p:nvSpPr>
          <p:spPr>
            <a:xfrm>
              <a:off x="10238804" y="5219383"/>
              <a:ext cx="1849287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Common Buckeyes       </a:t>
              </a:r>
              <a:r>
                <a:rPr lang="en-US" sz="20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4-5 weeks </a:t>
              </a:r>
              <a:endParaRPr lang="en-US" sz="240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9222" name="Picture 6" descr="https://cdn.butterflyatlas.org/img/aba/species-images/Common-Buckeye_Jefferson_4SEP2005_SBright.jpg">
              <a:extLst>
                <a:ext uri="{FF2B5EF4-FFF2-40B4-BE49-F238E27FC236}">
                  <a16:creationId xmlns:a16="http://schemas.microsoft.com/office/drawing/2014/main" id="{B20CFF0D-D692-44C4-9251-122FA78EB9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35" r="2702" b="5292"/>
            <a:stretch/>
          </p:blipFill>
          <p:spPr bwMode="auto">
            <a:xfrm>
              <a:off x="10177670" y="3020405"/>
              <a:ext cx="1828800" cy="216444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022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05766286-0B09-4216-A395-AF8C170B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144" y="508465"/>
            <a:ext cx="8383711" cy="1508289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dirty="0">
                <a:latin typeface="Comic Sans MS" panose="030F0702030302020204" pitchFamily="66" charset="0"/>
              </a:rPr>
              <a:t>What happens if the adult animals die before they can reproduce?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70CB29-63DD-44F6-A745-81251C0360E8}"/>
              </a:ext>
            </a:extLst>
          </p:cNvPr>
          <p:cNvSpPr txBox="1"/>
          <p:nvPr/>
        </p:nvSpPr>
        <p:spPr>
          <a:xfrm>
            <a:off x="414639" y="4456326"/>
            <a:ext cx="111002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For the life cycle to continue,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adult animals must reproduce and “babies” must be born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to grow into adults and continue the cycle.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0B876E-1883-4779-9285-BBDA46DFC3A9}"/>
              </a:ext>
            </a:extLst>
          </p:cNvPr>
          <p:cNvGrpSpPr/>
          <p:nvPr/>
        </p:nvGrpSpPr>
        <p:grpSpPr>
          <a:xfrm>
            <a:off x="180679" y="3105215"/>
            <a:ext cx="2743200" cy="1168610"/>
            <a:chOff x="180679" y="3105215"/>
            <a:chExt cx="2743200" cy="116861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785E7E1-C64D-4332-A317-F6618254B03E}"/>
                </a:ext>
              </a:extLst>
            </p:cNvPr>
            <p:cNvSpPr/>
            <p:nvPr/>
          </p:nvSpPr>
          <p:spPr>
            <a:xfrm>
              <a:off x="180679" y="3105215"/>
              <a:ext cx="2743200" cy="116861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09313BF-9899-480A-96D4-94DB7DB88ACA}"/>
                </a:ext>
              </a:extLst>
            </p:cNvPr>
            <p:cNvSpPr txBox="1"/>
            <p:nvPr/>
          </p:nvSpPr>
          <p:spPr>
            <a:xfrm>
              <a:off x="783149" y="3387194"/>
              <a:ext cx="1634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Birth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9132A2-10A1-46B7-8088-74F3F0D998FA}"/>
              </a:ext>
            </a:extLst>
          </p:cNvPr>
          <p:cNvGrpSpPr/>
          <p:nvPr/>
        </p:nvGrpSpPr>
        <p:grpSpPr>
          <a:xfrm>
            <a:off x="2810433" y="3117895"/>
            <a:ext cx="3101503" cy="1168610"/>
            <a:chOff x="2810433" y="3117895"/>
            <a:chExt cx="3101503" cy="116861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A630874-02CB-443D-8F1C-7FB678124E66}"/>
                </a:ext>
              </a:extLst>
            </p:cNvPr>
            <p:cNvGrpSpPr/>
            <p:nvPr/>
          </p:nvGrpSpPr>
          <p:grpSpPr>
            <a:xfrm>
              <a:off x="3168736" y="3117895"/>
              <a:ext cx="2743200" cy="1168610"/>
              <a:chOff x="3168736" y="3117895"/>
              <a:chExt cx="2743200" cy="1168610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FC033888-40C9-4C44-A301-33BABC014394}"/>
                  </a:ext>
                </a:extLst>
              </p:cNvPr>
              <p:cNvSpPr/>
              <p:nvPr/>
            </p:nvSpPr>
            <p:spPr>
              <a:xfrm>
                <a:off x="3168736" y="3117895"/>
                <a:ext cx="2743200" cy="116861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9AC2234-D473-48D3-8185-927787BFFE33}"/>
                  </a:ext>
                </a:extLst>
              </p:cNvPr>
              <p:cNvSpPr txBox="1"/>
              <p:nvPr/>
            </p:nvSpPr>
            <p:spPr>
              <a:xfrm>
                <a:off x="3497747" y="3409812"/>
                <a:ext cx="208517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Growth</a:t>
                </a:r>
              </a:p>
            </p:txBody>
          </p:sp>
        </p:grpSp>
        <p:sp>
          <p:nvSpPr>
            <p:cNvPr id="40" name="Arrow: Right 39">
              <a:extLst>
                <a:ext uri="{FF2B5EF4-FFF2-40B4-BE49-F238E27FC236}">
                  <a16:creationId xmlns:a16="http://schemas.microsoft.com/office/drawing/2014/main" id="{352BA295-1C16-4F26-9C55-CE863BBB8F9E}"/>
                </a:ext>
              </a:extLst>
            </p:cNvPr>
            <p:cNvSpPr/>
            <p:nvPr/>
          </p:nvSpPr>
          <p:spPr>
            <a:xfrm>
              <a:off x="2810433" y="3480410"/>
              <a:ext cx="651845" cy="443577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C2F55AA-5AAF-4C1D-8C2E-BCFE08169312}"/>
              </a:ext>
            </a:extLst>
          </p:cNvPr>
          <p:cNvGrpSpPr/>
          <p:nvPr/>
        </p:nvGrpSpPr>
        <p:grpSpPr>
          <a:xfrm>
            <a:off x="5650163" y="3117895"/>
            <a:ext cx="6237887" cy="1168610"/>
            <a:chOff x="5650163" y="3117895"/>
            <a:chExt cx="6237887" cy="116861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73A2524-A303-4578-A158-B8E4BE0B1781}"/>
                </a:ext>
              </a:extLst>
            </p:cNvPr>
            <p:cNvGrpSpPr/>
            <p:nvPr/>
          </p:nvGrpSpPr>
          <p:grpSpPr>
            <a:xfrm>
              <a:off x="9144850" y="3117895"/>
              <a:ext cx="2743200" cy="1168610"/>
              <a:chOff x="9144850" y="3117895"/>
              <a:chExt cx="2743200" cy="1168610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D83DE3B5-11F7-4F55-A8DB-E09C96EF72F5}"/>
                  </a:ext>
                </a:extLst>
              </p:cNvPr>
              <p:cNvSpPr/>
              <p:nvPr/>
            </p:nvSpPr>
            <p:spPr>
              <a:xfrm>
                <a:off x="9144850" y="3117895"/>
                <a:ext cx="2743200" cy="116861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A6CE7BB-850B-4213-BD17-4E32F5B49EED}"/>
                  </a:ext>
                </a:extLst>
              </p:cNvPr>
              <p:cNvSpPr txBox="1"/>
              <p:nvPr/>
            </p:nvSpPr>
            <p:spPr>
              <a:xfrm>
                <a:off x="9570803" y="3387193"/>
                <a:ext cx="19558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Death</a:t>
                </a:r>
              </a:p>
            </p:txBody>
          </p:sp>
        </p:grpSp>
        <p:sp>
          <p:nvSpPr>
            <p:cNvPr id="46" name="Arrow: Right 45">
              <a:extLst>
                <a:ext uri="{FF2B5EF4-FFF2-40B4-BE49-F238E27FC236}">
                  <a16:creationId xmlns:a16="http://schemas.microsoft.com/office/drawing/2014/main" id="{B6220A6E-0EAF-470E-AD31-0C4072354BDE}"/>
                </a:ext>
              </a:extLst>
            </p:cNvPr>
            <p:cNvSpPr/>
            <p:nvPr/>
          </p:nvSpPr>
          <p:spPr>
            <a:xfrm>
              <a:off x="5650163" y="3467731"/>
              <a:ext cx="3822525" cy="443577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1059BC4-2331-414A-8B76-BFABB86F3C8D}"/>
              </a:ext>
            </a:extLst>
          </p:cNvPr>
          <p:cNvGrpSpPr/>
          <p:nvPr/>
        </p:nvGrpSpPr>
        <p:grpSpPr>
          <a:xfrm>
            <a:off x="2186608" y="2318168"/>
            <a:ext cx="6713385" cy="1955657"/>
            <a:chOff x="2186608" y="2318168"/>
            <a:chExt cx="6713385" cy="1955657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B724FCD-7010-4BE9-A5CF-9DDA51765BDC}"/>
                </a:ext>
              </a:extLst>
            </p:cNvPr>
            <p:cNvGrpSpPr/>
            <p:nvPr/>
          </p:nvGrpSpPr>
          <p:grpSpPr>
            <a:xfrm>
              <a:off x="5582925" y="3105215"/>
              <a:ext cx="3317068" cy="1168610"/>
              <a:chOff x="5582925" y="3105215"/>
              <a:chExt cx="3317068" cy="1168610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571938F6-4FA1-4BEC-8F86-F8ECB1E5A350}"/>
                  </a:ext>
                </a:extLst>
              </p:cNvPr>
              <p:cNvGrpSpPr/>
              <p:nvPr/>
            </p:nvGrpSpPr>
            <p:grpSpPr>
              <a:xfrm>
                <a:off x="6156793" y="3105215"/>
                <a:ext cx="2743200" cy="1168610"/>
                <a:chOff x="6156793" y="3105215"/>
                <a:chExt cx="2743200" cy="1168610"/>
              </a:xfrm>
            </p:grpSpPr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C5B608EA-D246-4916-A998-341A33796C84}"/>
                    </a:ext>
                  </a:extLst>
                </p:cNvPr>
                <p:cNvSpPr/>
                <p:nvPr/>
              </p:nvSpPr>
              <p:spPr>
                <a:xfrm>
                  <a:off x="6156793" y="3105215"/>
                  <a:ext cx="2743200" cy="116861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88E7F51F-BC9E-4402-AB5F-DBFB1EE4E4B2}"/>
                    </a:ext>
                  </a:extLst>
                </p:cNvPr>
                <p:cNvSpPr txBox="1"/>
                <p:nvPr/>
              </p:nvSpPr>
              <p:spPr>
                <a:xfrm>
                  <a:off x="6156793" y="3387193"/>
                  <a:ext cx="27432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200" dirty="0">
                      <a:solidFill>
                        <a:schemeClr val="bg1"/>
                      </a:solidFill>
                      <a:latin typeface="Comic Sans MS" panose="030F0702030302020204" pitchFamily="66" charset="0"/>
                    </a:rPr>
                    <a:t>Reproduction</a:t>
                  </a:r>
                </a:p>
              </p:txBody>
            </p:sp>
          </p:grpSp>
          <p:sp>
            <p:nvSpPr>
              <p:cNvPr id="54" name="Arrow: Right 53">
                <a:extLst>
                  <a:ext uri="{FF2B5EF4-FFF2-40B4-BE49-F238E27FC236}">
                    <a16:creationId xmlns:a16="http://schemas.microsoft.com/office/drawing/2014/main" id="{B4C133C3-A10D-450D-B1D0-86CABBB9F370}"/>
                  </a:ext>
                </a:extLst>
              </p:cNvPr>
              <p:cNvSpPr/>
              <p:nvPr/>
            </p:nvSpPr>
            <p:spPr>
              <a:xfrm>
                <a:off x="5582925" y="3480410"/>
                <a:ext cx="651845" cy="443577"/>
              </a:xfrm>
              <a:prstGeom prst="rightArrow">
                <a:avLst/>
              </a:prstGeom>
              <a:solidFill>
                <a:srgbClr val="FFFF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Arrow: Curved Down 51">
              <a:extLst>
                <a:ext uri="{FF2B5EF4-FFF2-40B4-BE49-F238E27FC236}">
                  <a16:creationId xmlns:a16="http://schemas.microsoft.com/office/drawing/2014/main" id="{4820E757-3E2A-4ADB-8967-97E577E2B8DD}"/>
                </a:ext>
              </a:extLst>
            </p:cNvPr>
            <p:cNvSpPr/>
            <p:nvPr/>
          </p:nvSpPr>
          <p:spPr>
            <a:xfrm flipH="1">
              <a:off x="2186608" y="2318168"/>
              <a:ext cx="5436704" cy="998425"/>
            </a:xfrm>
            <a:prstGeom prst="curvedDownArrow">
              <a:avLst>
                <a:gd name="adj1" fmla="val 31091"/>
                <a:gd name="adj2" fmla="val 71146"/>
                <a:gd name="adj3" fmla="val 31282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FA29E67E-539A-4AE1-B7A6-282A533D3E4C}"/>
              </a:ext>
            </a:extLst>
          </p:cNvPr>
          <p:cNvSpPr txBox="1"/>
          <p:nvPr/>
        </p:nvSpPr>
        <p:spPr>
          <a:xfrm>
            <a:off x="6689035" y="6079848"/>
            <a:ext cx="528454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FFFF00"/>
                </a:solidFill>
                <a:latin typeface="Comic Sans MS" panose="030F0702030302020204" pitchFamily="66" charset="0"/>
              </a:rPr>
              <a:t>Without birth, there is no growth!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42E5DA9-5B48-401A-BB29-FA951CEAE92A}"/>
              </a:ext>
            </a:extLst>
          </p:cNvPr>
          <p:cNvSpPr txBox="1"/>
          <p:nvPr/>
        </p:nvSpPr>
        <p:spPr>
          <a:xfrm>
            <a:off x="69573" y="6079848"/>
            <a:ext cx="66194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FFFF00"/>
                </a:solidFill>
                <a:latin typeface="Comic Sans MS" panose="030F0702030302020204" pitchFamily="66" charset="0"/>
              </a:rPr>
              <a:t>Without reproduction, there are no births!</a:t>
            </a:r>
          </a:p>
        </p:txBody>
      </p:sp>
    </p:spTree>
    <p:extLst>
      <p:ext uri="{BB962C8B-B14F-4D97-AF65-F5344CB8AC3E}">
        <p14:creationId xmlns:p14="http://schemas.microsoft.com/office/powerpoint/2010/main" val="86354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60" grpId="0"/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FCB164F-3253-4484-97AF-BEE961D5D5E6}"/>
              </a:ext>
            </a:extLst>
          </p:cNvPr>
          <p:cNvGrpSpPr/>
          <p:nvPr/>
        </p:nvGrpSpPr>
        <p:grpSpPr>
          <a:xfrm>
            <a:off x="3264355" y="2727749"/>
            <a:ext cx="5179130" cy="4048125"/>
            <a:chOff x="3264355" y="2727749"/>
            <a:chExt cx="5179130" cy="404812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1873348-08AA-4729-A909-15E36766C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42860" y="2727749"/>
              <a:ext cx="5000625" cy="4048125"/>
            </a:xfrm>
            <a:prstGeom prst="rect">
              <a:avLst/>
            </a:prstGeom>
          </p:spPr>
        </p:pic>
        <p:pic>
          <p:nvPicPr>
            <p:cNvPr id="12290" name="Picture 2" descr="http://b50ym1n8ryw31pmkr4671ui1c64.wpengine.netdna-cdn.com/wp-content/blogs.dir/11/files/2017/02/Monarch_Military-Road-Meadow_Rock-Creek-Park_WashingtonDC_Katja-Schulz_flickr-300x147.jpg">
              <a:extLst>
                <a:ext uri="{FF2B5EF4-FFF2-40B4-BE49-F238E27FC236}">
                  <a16:creationId xmlns:a16="http://schemas.microsoft.com/office/drawing/2014/main" id="{1496FF47-66DA-4876-8B3B-BC8505D11E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12" t="7459" r="32092" b="29453"/>
            <a:stretch/>
          </p:blipFill>
          <p:spPr bwMode="auto">
            <a:xfrm>
              <a:off x="3829070" y="4179299"/>
              <a:ext cx="1700432" cy="1109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D103ED1-E942-41E5-9FF1-1A5D96498642}"/>
                </a:ext>
              </a:extLst>
            </p:cNvPr>
            <p:cNvCxnSpPr>
              <a:cxnSpLocks/>
            </p:cNvCxnSpPr>
            <p:nvPr/>
          </p:nvCxnSpPr>
          <p:spPr>
            <a:xfrm>
              <a:off x="3264355" y="3919450"/>
              <a:ext cx="1051119" cy="503424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05766286-0B09-4216-A395-AF8C170B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971" y="551172"/>
            <a:ext cx="8196058" cy="1508289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dirty="0">
                <a:latin typeface="Comic Sans MS" panose="030F0702030302020204" pitchFamily="66" charset="0"/>
              </a:rPr>
              <a:t>What happens if ALL of the adults of a species are unable to reproduce?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FFA33D-2AB6-4328-8974-5940098FE502}"/>
              </a:ext>
            </a:extLst>
          </p:cNvPr>
          <p:cNvSpPr txBox="1"/>
          <p:nvPr/>
        </p:nvSpPr>
        <p:spPr>
          <a:xfrm>
            <a:off x="-119060" y="5028582"/>
            <a:ext cx="42340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If they cannot find any milkweed, then they die before they can reproduce and the life cycle is broken.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926273-7F4E-4323-8489-A2A201771DC4}"/>
              </a:ext>
            </a:extLst>
          </p:cNvPr>
          <p:cNvSpPr txBox="1"/>
          <p:nvPr/>
        </p:nvSpPr>
        <p:spPr>
          <a:xfrm>
            <a:off x="8251671" y="2655312"/>
            <a:ext cx="38259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Because milkweed is not easily found, the monarch population has declined by 90% in the past 20 years.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70CB29-63DD-44F6-A745-81251C0360E8}"/>
              </a:ext>
            </a:extLst>
          </p:cNvPr>
          <p:cNvSpPr txBox="1"/>
          <p:nvPr/>
        </p:nvSpPr>
        <p:spPr>
          <a:xfrm>
            <a:off x="199504" y="2613991"/>
            <a:ext cx="40319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For instance, monarch butterflies need a plant called milkweed to lay their eggs on.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8F49BD-D1AB-493E-8930-01E342894ED1}"/>
              </a:ext>
            </a:extLst>
          </p:cNvPr>
          <p:cNvGrpSpPr/>
          <p:nvPr/>
        </p:nvGrpSpPr>
        <p:grpSpPr>
          <a:xfrm>
            <a:off x="1667133" y="3052155"/>
            <a:ext cx="3265954" cy="1878495"/>
            <a:chOff x="1689653" y="2613991"/>
            <a:chExt cx="3265954" cy="187849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2254D9D-A66A-41A4-B0B3-D9F465B69F7B}"/>
                </a:ext>
              </a:extLst>
            </p:cNvPr>
            <p:cNvGrpSpPr/>
            <p:nvPr/>
          </p:nvGrpSpPr>
          <p:grpSpPr>
            <a:xfrm>
              <a:off x="1689653" y="3853975"/>
              <a:ext cx="2106946" cy="638511"/>
              <a:chOff x="1689653" y="3853975"/>
              <a:chExt cx="2106946" cy="638511"/>
            </a:xfrm>
          </p:grpSpPr>
          <p:sp>
            <p:nvSpPr>
              <p:cNvPr id="30" name="Arrow: Right 29">
                <a:extLst>
                  <a:ext uri="{FF2B5EF4-FFF2-40B4-BE49-F238E27FC236}">
                    <a16:creationId xmlns:a16="http://schemas.microsoft.com/office/drawing/2014/main" id="{340E057B-51CD-484C-88B3-30CEE3764CAB}"/>
                  </a:ext>
                </a:extLst>
              </p:cNvPr>
              <p:cNvSpPr/>
              <p:nvPr/>
            </p:nvSpPr>
            <p:spPr>
              <a:xfrm rot="10800000">
                <a:off x="3057643" y="3951907"/>
                <a:ext cx="738956" cy="373565"/>
              </a:xfrm>
              <a:prstGeom prst="rightArrow">
                <a:avLst/>
              </a:prstGeom>
              <a:solidFill>
                <a:srgbClr val="FFC0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CEC3F47B-6393-4EC4-8D06-933B60216142}"/>
                  </a:ext>
                </a:extLst>
              </p:cNvPr>
              <p:cNvSpPr/>
              <p:nvPr/>
            </p:nvSpPr>
            <p:spPr>
              <a:xfrm>
                <a:off x="1689654" y="3853975"/>
                <a:ext cx="1211012" cy="63851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CA7B5A8-B77C-4FA7-A712-E6267ABC02BC}"/>
                  </a:ext>
                </a:extLst>
              </p:cNvPr>
              <p:cNvSpPr txBox="1"/>
              <p:nvPr/>
            </p:nvSpPr>
            <p:spPr>
              <a:xfrm>
                <a:off x="1689653" y="3951907"/>
                <a:ext cx="12110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Death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AE706E8-64E6-45B3-A964-ED5526A7689B}"/>
                </a:ext>
              </a:extLst>
            </p:cNvPr>
            <p:cNvSpPr txBox="1"/>
            <p:nvPr/>
          </p:nvSpPr>
          <p:spPr>
            <a:xfrm>
              <a:off x="4293621" y="2613991"/>
              <a:ext cx="6619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X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1F680C5-96A7-4293-8E87-3C6F4B7704B3}"/>
              </a:ext>
            </a:extLst>
          </p:cNvPr>
          <p:cNvSpPr txBox="1"/>
          <p:nvPr/>
        </p:nvSpPr>
        <p:spPr>
          <a:xfrm>
            <a:off x="8281067" y="4533568"/>
            <a:ext cx="382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If you plant milkweed, you are helping the monarch butterflies continue their life cycle and grow their population.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61B1F4D-5A12-423B-B8E8-0802FC69BDA3}"/>
              </a:ext>
            </a:extLst>
          </p:cNvPr>
          <p:cNvSpPr txBox="1"/>
          <p:nvPr/>
        </p:nvSpPr>
        <p:spPr>
          <a:xfrm>
            <a:off x="1941817" y="2071887"/>
            <a:ext cx="8507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Then the population will decline and eventually go extinct. </a:t>
            </a:r>
          </a:p>
        </p:txBody>
      </p:sp>
    </p:spTree>
    <p:extLst>
      <p:ext uri="{BB962C8B-B14F-4D97-AF65-F5344CB8AC3E}">
        <p14:creationId xmlns:p14="http://schemas.microsoft.com/office/powerpoint/2010/main" val="241176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/>
      <p:bldP spid="47" grpId="0"/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97" y="527901"/>
            <a:ext cx="10323922" cy="1508289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What animals could we find in our outdoor classroom? Which part of their life cycle could we find? </a:t>
            </a:r>
          </a:p>
        </p:txBody>
      </p:sp>
      <p:pic>
        <p:nvPicPr>
          <p:cNvPr id="1026" name="Picture 2" descr="Image result for photo of a bumblebee">
            <a:extLst>
              <a:ext uri="{FF2B5EF4-FFF2-40B4-BE49-F238E27FC236}">
                <a16:creationId xmlns:a16="http://schemas.microsoft.com/office/drawing/2014/main" id="{70DDAF36-9D96-4B01-8D5F-174ED35AB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658" y="2171366"/>
            <a:ext cx="2833352" cy="201168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photo of a five lined skink">
            <a:extLst>
              <a:ext uri="{FF2B5EF4-FFF2-40B4-BE49-F238E27FC236}">
                <a16:creationId xmlns:a16="http://schemas.microsoft.com/office/drawing/2014/main" id="{2D4DD636-A636-4B36-86F8-FEEC781E1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788" y="4571461"/>
            <a:ext cx="3038623" cy="201168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Image result for photo of baby carolina wrens">
            <a:extLst>
              <a:ext uri="{FF2B5EF4-FFF2-40B4-BE49-F238E27FC236}">
                <a16:creationId xmlns:a16="http://schemas.microsoft.com/office/drawing/2014/main" id="{51D3B5CD-3866-4D98-B56F-621EDEB47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372" y="2171366"/>
            <a:ext cx="2900172" cy="201168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photo of a green tree frog">
            <a:extLst>
              <a:ext uri="{FF2B5EF4-FFF2-40B4-BE49-F238E27FC236}">
                <a16:creationId xmlns:a16="http://schemas.microsoft.com/office/drawing/2014/main" id="{15EF7684-194F-433B-B242-3735D3F7B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8" y="2190951"/>
            <a:ext cx="2548904" cy="201168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EBBAD8C-A562-4948-A8F8-35E1245CD799}"/>
              </a:ext>
            </a:extLst>
          </p:cNvPr>
          <p:cNvSpPr txBox="1"/>
          <p:nvPr/>
        </p:nvSpPr>
        <p:spPr>
          <a:xfrm>
            <a:off x="555408" y="3475160"/>
            <a:ext cx="2502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Amphibians…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Green Tree Frog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E7BE4C-16BE-4549-8863-BFDB41620D9B}"/>
              </a:ext>
            </a:extLst>
          </p:cNvPr>
          <p:cNvSpPr txBox="1"/>
          <p:nvPr/>
        </p:nvSpPr>
        <p:spPr>
          <a:xfrm>
            <a:off x="4755860" y="3374456"/>
            <a:ext cx="2052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Birds… Baby 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Carolina Wrens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6283A8-2C22-48FB-ADB8-8B8BD4553336}"/>
              </a:ext>
            </a:extLst>
          </p:cNvPr>
          <p:cNvSpPr txBox="1"/>
          <p:nvPr/>
        </p:nvSpPr>
        <p:spPr>
          <a:xfrm>
            <a:off x="8820978" y="3475160"/>
            <a:ext cx="2204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Insects…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Bumblebee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4285785" y="4762072"/>
            <a:ext cx="2168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Reptiles… 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Five-lined Skink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014CDC3-7284-43F9-9BDB-D383E8529E52}"/>
              </a:ext>
            </a:extLst>
          </p:cNvPr>
          <p:cNvSpPr txBox="1"/>
          <p:nvPr/>
        </p:nvSpPr>
        <p:spPr>
          <a:xfrm>
            <a:off x="5344393" y="5902919"/>
            <a:ext cx="1503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Mammals… Chipmunk</a:t>
            </a:r>
          </a:p>
        </p:txBody>
      </p:sp>
      <p:pic>
        <p:nvPicPr>
          <p:cNvPr id="10244" name="Picture 4" descr="Image result for photo of chipmunk">
            <a:extLst>
              <a:ext uri="{FF2B5EF4-FFF2-40B4-BE49-F238E27FC236}">
                <a16:creationId xmlns:a16="http://schemas.microsoft.com/office/drawing/2014/main" id="{52D02D9B-B20A-4E4B-872D-DF2D56199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607" y="4543849"/>
            <a:ext cx="3143250" cy="201168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56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0" grpId="0"/>
      <p:bldP spid="13" grpId="0"/>
      <p:bldP spid="4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67" y="631513"/>
            <a:ext cx="7811151" cy="67468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Do all organisms have a life cycle?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C0C1D-701C-4E0B-A974-67AA4CB310FF}"/>
              </a:ext>
            </a:extLst>
          </p:cNvPr>
          <p:cNvSpPr txBox="1"/>
          <p:nvPr/>
        </p:nvSpPr>
        <p:spPr>
          <a:xfrm>
            <a:off x="0" y="2988386"/>
            <a:ext cx="6212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An organism could be a </a:t>
            </a:r>
            <a:r>
              <a:rPr lang="en-US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plant</a:t>
            </a:r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like a...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BF9041-F909-440A-882C-C68CFB16C519}"/>
              </a:ext>
            </a:extLst>
          </p:cNvPr>
          <p:cNvSpPr txBox="1"/>
          <p:nvPr/>
        </p:nvSpPr>
        <p:spPr>
          <a:xfrm>
            <a:off x="2642853" y="2215178"/>
            <a:ext cx="6372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chemeClr val="bg1"/>
                </a:solidFill>
                <a:latin typeface="Comic Sans MS" panose="030F0702030302020204" pitchFamily="66" charset="0"/>
              </a:rPr>
              <a:t>An organism is a living thing.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AB2127A-AF33-42C7-ACC9-43D063BFADC3}"/>
              </a:ext>
            </a:extLst>
          </p:cNvPr>
          <p:cNvSpPr txBox="1">
            <a:spLocks/>
          </p:cNvSpPr>
          <p:nvPr/>
        </p:nvSpPr>
        <p:spPr>
          <a:xfrm>
            <a:off x="2390336" y="1274939"/>
            <a:ext cx="5322429" cy="6746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Comic Sans MS" panose="030F0702030302020204" pitchFamily="66" charset="0"/>
              </a:rPr>
              <a:t>First, what is an </a:t>
            </a:r>
            <a:r>
              <a:rPr lang="en-US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organism</a:t>
            </a:r>
            <a:r>
              <a:rPr lang="en-US" sz="3200" dirty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4D28C3-3E64-4B76-A5DA-52F774466FF6}"/>
              </a:ext>
            </a:extLst>
          </p:cNvPr>
          <p:cNvSpPr txBox="1"/>
          <p:nvPr/>
        </p:nvSpPr>
        <p:spPr>
          <a:xfrm>
            <a:off x="6825154" y="2988230"/>
            <a:ext cx="4588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…or an </a:t>
            </a:r>
            <a:r>
              <a:rPr lang="en-US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animal</a:t>
            </a:r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such as a...</a:t>
            </a:r>
          </a:p>
        </p:txBody>
      </p:sp>
      <p:pic>
        <p:nvPicPr>
          <p:cNvPr id="2052" name="Picture 4" descr="Image result for photo of columbine plant">
            <a:extLst>
              <a:ext uri="{FF2B5EF4-FFF2-40B4-BE49-F238E27FC236}">
                <a16:creationId xmlns:a16="http://schemas.microsoft.com/office/drawing/2014/main" id="{59F7A6EE-2318-40AF-B2E6-6F96D325DE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9" t="2623" r="17565"/>
          <a:stretch/>
        </p:blipFill>
        <p:spPr bwMode="auto">
          <a:xfrm>
            <a:off x="185949" y="3731606"/>
            <a:ext cx="2101446" cy="210312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photo of dogwood tree">
            <a:extLst>
              <a:ext uri="{FF2B5EF4-FFF2-40B4-BE49-F238E27FC236}">
                <a16:creationId xmlns:a16="http://schemas.microsoft.com/office/drawing/2014/main" id="{8070A90E-239D-4C1B-BDE4-D59CD1CE6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6" b="9633"/>
          <a:stretch/>
        </p:blipFill>
        <p:spPr bwMode="auto">
          <a:xfrm>
            <a:off x="3655233" y="3726829"/>
            <a:ext cx="2267920" cy="210312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photo of little girl digging in dirt in garden">
            <a:extLst>
              <a:ext uri="{FF2B5EF4-FFF2-40B4-BE49-F238E27FC236}">
                <a16:creationId xmlns:a16="http://schemas.microsoft.com/office/drawing/2014/main" id="{2912564E-331E-488B-B09E-B30F32BAE0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3" b="14374"/>
          <a:stretch/>
        </p:blipFill>
        <p:spPr bwMode="auto">
          <a:xfrm>
            <a:off x="6212697" y="3725603"/>
            <a:ext cx="1969909" cy="210312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CA8645-0174-4636-9FE6-F8044D68CB48}"/>
              </a:ext>
            </a:extLst>
          </p:cNvPr>
          <p:cNvSpPr txBox="1"/>
          <p:nvPr/>
        </p:nvSpPr>
        <p:spPr>
          <a:xfrm>
            <a:off x="243431" y="5416867"/>
            <a:ext cx="1792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wildflower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A7A40E-1164-4A2A-8A85-229549C596EE}"/>
              </a:ext>
            </a:extLst>
          </p:cNvPr>
          <p:cNvSpPr txBox="1"/>
          <p:nvPr/>
        </p:nvSpPr>
        <p:spPr>
          <a:xfrm>
            <a:off x="4425928" y="5368284"/>
            <a:ext cx="926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tree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B3EFE3-A173-49C3-AC55-408EBD60462A}"/>
              </a:ext>
            </a:extLst>
          </p:cNvPr>
          <p:cNvSpPr txBox="1"/>
          <p:nvPr/>
        </p:nvSpPr>
        <p:spPr>
          <a:xfrm>
            <a:off x="6173212" y="5416866"/>
            <a:ext cx="1070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human</a:t>
            </a:r>
          </a:p>
        </p:txBody>
      </p:sp>
      <p:pic>
        <p:nvPicPr>
          <p:cNvPr id="2060" name="Picture 12" descr="Picture of Rabidosa rabida (Rabid Wolf Spider) - Dorsal">
            <a:extLst>
              <a:ext uri="{FF2B5EF4-FFF2-40B4-BE49-F238E27FC236}">
                <a16:creationId xmlns:a16="http://schemas.microsoft.com/office/drawing/2014/main" id="{52FA4805-E6DC-4BD3-847C-F3755BFB8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5" t="9208" r="22722" b="21160"/>
          <a:stretch/>
        </p:blipFill>
        <p:spPr bwMode="auto">
          <a:xfrm>
            <a:off x="9949070" y="3725603"/>
            <a:ext cx="2121587" cy="210312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photo of a native highbush blackberry bush">
            <a:extLst>
              <a:ext uri="{FF2B5EF4-FFF2-40B4-BE49-F238E27FC236}">
                <a16:creationId xmlns:a16="http://schemas.microsoft.com/office/drawing/2014/main" id="{C78DFC32-B305-4C2A-AF7C-391CE94C90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t="13008" b="27728"/>
          <a:stretch/>
        </p:blipFill>
        <p:spPr bwMode="auto">
          <a:xfrm>
            <a:off x="1955404" y="4887713"/>
            <a:ext cx="2430447" cy="180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9330F41-31E2-49A7-A09A-FB9F52578F75}"/>
              </a:ext>
            </a:extLst>
          </p:cNvPr>
          <p:cNvSpPr txBox="1"/>
          <p:nvPr/>
        </p:nvSpPr>
        <p:spPr>
          <a:xfrm>
            <a:off x="10970230" y="5367058"/>
            <a:ext cx="1232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spider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ABD926-3438-47AF-BA04-24F09700F301}"/>
              </a:ext>
            </a:extLst>
          </p:cNvPr>
          <p:cNvSpPr txBox="1"/>
          <p:nvPr/>
        </p:nvSpPr>
        <p:spPr>
          <a:xfrm>
            <a:off x="3155015" y="6236468"/>
            <a:ext cx="1070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bush</a:t>
            </a:r>
          </a:p>
        </p:txBody>
      </p:sp>
      <p:pic>
        <p:nvPicPr>
          <p:cNvPr id="2064" name="Picture 16" descr="Image result for photo of a native southern dusky salamander">
            <a:extLst>
              <a:ext uri="{FF2B5EF4-FFF2-40B4-BE49-F238E27FC236}">
                <a16:creationId xmlns:a16="http://schemas.microsoft.com/office/drawing/2014/main" id="{A2290FC5-1B3D-4E5D-BF6A-62C9D67FD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090" y="4788757"/>
            <a:ext cx="2857683" cy="190406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57CC8F3-5C0E-42A8-A562-58733D355A2E}"/>
              </a:ext>
            </a:extLst>
          </p:cNvPr>
          <p:cNvSpPr txBox="1"/>
          <p:nvPr/>
        </p:nvSpPr>
        <p:spPr>
          <a:xfrm>
            <a:off x="8115958" y="6257029"/>
            <a:ext cx="1798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salamander</a:t>
            </a:r>
          </a:p>
        </p:txBody>
      </p:sp>
    </p:spTree>
    <p:extLst>
      <p:ext uri="{BB962C8B-B14F-4D97-AF65-F5344CB8AC3E}">
        <p14:creationId xmlns:p14="http://schemas.microsoft.com/office/powerpoint/2010/main" val="319617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7" grpId="0"/>
      <p:bldP spid="10" grpId="0"/>
      <p:bldP spid="16" grpId="0"/>
      <p:bldP spid="17" grpId="0"/>
      <p:bldP spid="19" grpId="0"/>
      <p:bldP spid="21" grpId="0"/>
      <p:bldP spid="22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6100" y="1293781"/>
            <a:ext cx="5677473" cy="67468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Second, what is a life cycle?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C0C1D-701C-4E0B-A974-67AA4CB310FF}"/>
              </a:ext>
            </a:extLst>
          </p:cNvPr>
          <p:cNvSpPr txBox="1"/>
          <p:nvPr/>
        </p:nvSpPr>
        <p:spPr>
          <a:xfrm>
            <a:off x="0" y="3009674"/>
            <a:ext cx="45889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A life cycle is the physical changes an organism (animal or plant) goes through during its life.</a:t>
            </a:r>
          </a:p>
        </p:txBody>
      </p:sp>
      <p:pic>
        <p:nvPicPr>
          <p:cNvPr id="1026" name="Picture 2" descr="Image result for tree life cycle diagram">
            <a:extLst>
              <a:ext uri="{FF2B5EF4-FFF2-40B4-BE49-F238E27FC236}">
                <a16:creationId xmlns:a16="http://schemas.microsoft.com/office/drawing/2014/main" id="{5DFBF844-A553-4689-B264-DF87C704E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411" y="2915346"/>
            <a:ext cx="3202721" cy="27432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animal life cycle diagram">
            <a:extLst>
              <a:ext uri="{FF2B5EF4-FFF2-40B4-BE49-F238E27FC236}">
                <a16:creationId xmlns:a16="http://schemas.microsoft.com/office/drawing/2014/main" id="{C0E0D980-5CE1-4C01-8094-A915C8610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196" y="2929301"/>
            <a:ext cx="3359320" cy="27432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4BF9041-F909-440A-882C-C68CFB16C519}"/>
              </a:ext>
            </a:extLst>
          </p:cNvPr>
          <p:cNvSpPr txBox="1"/>
          <p:nvPr/>
        </p:nvSpPr>
        <p:spPr>
          <a:xfrm>
            <a:off x="207318" y="2239113"/>
            <a:ext cx="11777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bg1"/>
                </a:solidFill>
                <a:latin typeface="Comic Sans MS" panose="030F0702030302020204" pitchFamily="66" charset="0"/>
              </a:rPr>
              <a:t>Hint: A cycle is a series of events that repeat in the same order.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A74EEF9-992C-42C9-886F-C3E9BEDF99EC}"/>
              </a:ext>
            </a:extLst>
          </p:cNvPr>
          <p:cNvSpPr txBox="1">
            <a:spLocks/>
          </p:cNvSpPr>
          <p:nvPr/>
        </p:nvSpPr>
        <p:spPr>
          <a:xfrm>
            <a:off x="1351721" y="672273"/>
            <a:ext cx="7811151" cy="6746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Comic Sans MS" panose="030F0702030302020204" pitchFamily="66" charset="0"/>
              </a:rPr>
              <a:t>Do all organisms have a life cycle?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B00882-2927-4BA7-9611-4F94D08D5443}"/>
              </a:ext>
            </a:extLst>
          </p:cNvPr>
          <p:cNvSpPr txBox="1"/>
          <p:nvPr/>
        </p:nvSpPr>
        <p:spPr>
          <a:xfrm>
            <a:off x="2402889" y="5972646"/>
            <a:ext cx="7386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Yes, ALL organisms have a life cycle.</a:t>
            </a:r>
          </a:p>
        </p:txBody>
      </p:sp>
    </p:spTree>
    <p:extLst>
      <p:ext uri="{BB962C8B-B14F-4D97-AF65-F5344CB8AC3E}">
        <p14:creationId xmlns:p14="http://schemas.microsoft.com/office/powerpoint/2010/main" val="43286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8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18024"/>
            <a:ext cx="10585174" cy="764081"/>
          </a:xfrm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3400" dirty="0">
                <a:latin typeface="Comic Sans MS" panose="030F0702030302020204" pitchFamily="66" charset="0"/>
              </a:rPr>
              <a:t>What do organisms’ life cycles have in common?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DCD312F-45C7-469F-85DA-72D2F0A95B2A}"/>
              </a:ext>
            </a:extLst>
          </p:cNvPr>
          <p:cNvGrpSpPr/>
          <p:nvPr/>
        </p:nvGrpSpPr>
        <p:grpSpPr>
          <a:xfrm>
            <a:off x="180679" y="3105215"/>
            <a:ext cx="2743200" cy="3576463"/>
            <a:chOff x="180679" y="3105215"/>
            <a:chExt cx="2743200" cy="357646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6492D73-6690-4476-96BB-5C9CCB01DCFF}"/>
                </a:ext>
              </a:extLst>
            </p:cNvPr>
            <p:cNvSpPr txBox="1"/>
            <p:nvPr/>
          </p:nvSpPr>
          <p:spPr>
            <a:xfrm>
              <a:off x="354496" y="4434909"/>
              <a:ext cx="2491406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All plants and animals are produced by their “parents.”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3481E53-7939-4D61-B1F4-06672B000648}"/>
                </a:ext>
              </a:extLst>
            </p:cNvPr>
            <p:cNvSpPr/>
            <p:nvPr/>
          </p:nvSpPr>
          <p:spPr>
            <a:xfrm>
              <a:off x="180679" y="3105215"/>
              <a:ext cx="2743200" cy="116861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133B138-B000-4538-9CB5-AF609B7995E4}"/>
                </a:ext>
              </a:extLst>
            </p:cNvPr>
            <p:cNvSpPr txBox="1"/>
            <p:nvPr/>
          </p:nvSpPr>
          <p:spPr>
            <a:xfrm>
              <a:off x="783149" y="3387194"/>
              <a:ext cx="1634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Birth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5E5A3F2-D462-49C4-AF1D-2C7D3837B8BA}"/>
              </a:ext>
            </a:extLst>
          </p:cNvPr>
          <p:cNvGrpSpPr/>
          <p:nvPr/>
        </p:nvGrpSpPr>
        <p:grpSpPr>
          <a:xfrm>
            <a:off x="2810433" y="3117895"/>
            <a:ext cx="3101503" cy="3557665"/>
            <a:chOff x="2810433" y="3117895"/>
            <a:chExt cx="3101503" cy="355766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2D66E4F-2AA3-4DA2-AC4B-8C5C97FA29FF}"/>
                </a:ext>
              </a:extLst>
            </p:cNvPr>
            <p:cNvGrpSpPr/>
            <p:nvPr/>
          </p:nvGrpSpPr>
          <p:grpSpPr>
            <a:xfrm>
              <a:off x="3168736" y="3117895"/>
              <a:ext cx="2743200" cy="3557665"/>
              <a:chOff x="3168736" y="3117895"/>
              <a:chExt cx="2743200" cy="3557665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605003D-0CF9-4A70-AB62-DE4B7278D0CA}"/>
                  </a:ext>
                </a:extLst>
              </p:cNvPr>
              <p:cNvSpPr txBox="1"/>
              <p:nvPr/>
            </p:nvSpPr>
            <p:spPr>
              <a:xfrm>
                <a:off x="3294633" y="4428791"/>
                <a:ext cx="2491406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All plants and animals grow or change from “babies” to adults.</a:t>
                </a: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B8FB2689-0DE5-41C0-857B-CAEEA53A28D4}"/>
                  </a:ext>
                </a:extLst>
              </p:cNvPr>
              <p:cNvSpPr/>
              <p:nvPr/>
            </p:nvSpPr>
            <p:spPr>
              <a:xfrm>
                <a:off x="3168736" y="3117895"/>
                <a:ext cx="2743200" cy="116861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74156EA-6C52-4701-AD18-5C089E482446}"/>
                  </a:ext>
                </a:extLst>
              </p:cNvPr>
              <p:cNvSpPr txBox="1"/>
              <p:nvPr/>
            </p:nvSpPr>
            <p:spPr>
              <a:xfrm>
                <a:off x="3497747" y="3409812"/>
                <a:ext cx="208517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Growth</a:t>
                </a:r>
              </a:p>
            </p:txBody>
          </p:sp>
        </p:grp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9DD9CAE6-6672-417C-BBDF-7354DB87E841}"/>
                </a:ext>
              </a:extLst>
            </p:cNvPr>
            <p:cNvSpPr/>
            <p:nvPr/>
          </p:nvSpPr>
          <p:spPr>
            <a:xfrm>
              <a:off x="2810433" y="3480410"/>
              <a:ext cx="651845" cy="443577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2AD29C2-6A95-430B-9450-C4A7D40C0085}"/>
              </a:ext>
            </a:extLst>
          </p:cNvPr>
          <p:cNvGrpSpPr/>
          <p:nvPr/>
        </p:nvGrpSpPr>
        <p:grpSpPr>
          <a:xfrm>
            <a:off x="8820843" y="3117895"/>
            <a:ext cx="3067207" cy="2695891"/>
            <a:chOff x="8820843" y="3117895"/>
            <a:chExt cx="3067207" cy="269589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A52CEDB-7E03-47BA-A2D4-AF8BE7461CC2}"/>
                </a:ext>
              </a:extLst>
            </p:cNvPr>
            <p:cNvGrpSpPr/>
            <p:nvPr/>
          </p:nvGrpSpPr>
          <p:grpSpPr>
            <a:xfrm>
              <a:off x="9144850" y="3117895"/>
              <a:ext cx="2743200" cy="2695891"/>
              <a:chOff x="9144850" y="3117895"/>
              <a:chExt cx="2743200" cy="2695891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6114E41-35E8-444D-8D99-BEBB2A59331B}"/>
                  </a:ext>
                </a:extLst>
              </p:cNvPr>
              <p:cNvSpPr txBox="1"/>
              <p:nvPr/>
            </p:nvSpPr>
            <p:spPr>
              <a:xfrm>
                <a:off x="9252975" y="4428791"/>
                <a:ext cx="2584529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All plants and animals eventually die.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91B9107-9739-49BE-9217-C1E56D7323FD}"/>
                  </a:ext>
                </a:extLst>
              </p:cNvPr>
              <p:cNvSpPr/>
              <p:nvPr/>
            </p:nvSpPr>
            <p:spPr>
              <a:xfrm>
                <a:off x="9144850" y="3117895"/>
                <a:ext cx="2743200" cy="116861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7E1C4C7-46FE-4C5E-A2AA-61C16FA5F3AB}"/>
                  </a:ext>
                </a:extLst>
              </p:cNvPr>
              <p:cNvSpPr txBox="1"/>
              <p:nvPr/>
            </p:nvSpPr>
            <p:spPr>
              <a:xfrm>
                <a:off x="9570803" y="3387193"/>
                <a:ext cx="19558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Death</a:t>
                </a:r>
              </a:p>
            </p:txBody>
          </p:sp>
        </p:grpSp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794B35ED-A463-4A1B-B1DE-8A03C5766DBB}"/>
                </a:ext>
              </a:extLst>
            </p:cNvPr>
            <p:cNvSpPr/>
            <p:nvPr/>
          </p:nvSpPr>
          <p:spPr>
            <a:xfrm>
              <a:off x="8820843" y="3467731"/>
              <a:ext cx="651845" cy="443577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07AEAE0-3112-48B2-A026-43A852A62EC4}"/>
              </a:ext>
            </a:extLst>
          </p:cNvPr>
          <p:cNvGrpSpPr/>
          <p:nvPr/>
        </p:nvGrpSpPr>
        <p:grpSpPr>
          <a:xfrm>
            <a:off x="2186608" y="2318168"/>
            <a:ext cx="6713385" cy="3926505"/>
            <a:chOff x="2186608" y="2318168"/>
            <a:chExt cx="6713385" cy="392650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41968B-83CC-4138-BCFC-FDFA48E74DA8}"/>
                </a:ext>
              </a:extLst>
            </p:cNvPr>
            <p:cNvGrpSpPr/>
            <p:nvPr/>
          </p:nvGrpSpPr>
          <p:grpSpPr>
            <a:xfrm>
              <a:off x="5582925" y="3105215"/>
              <a:ext cx="3317068" cy="3139458"/>
              <a:chOff x="5582925" y="3105215"/>
              <a:chExt cx="3317068" cy="313945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85D7EC82-2F3F-4013-A74E-FEC8A8E6EAE4}"/>
                  </a:ext>
                </a:extLst>
              </p:cNvPr>
              <p:cNvGrpSpPr/>
              <p:nvPr/>
            </p:nvGrpSpPr>
            <p:grpSpPr>
              <a:xfrm>
                <a:off x="6156793" y="3105215"/>
                <a:ext cx="2743200" cy="3139458"/>
                <a:chOff x="6156793" y="3105215"/>
                <a:chExt cx="2743200" cy="3139458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A09BF34-E67A-421E-AE33-B1C7AA6BE7B0}"/>
                    </a:ext>
                  </a:extLst>
                </p:cNvPr>
                <p:cNvSpPr txBox="1"/>
                <p:nvPr/>
              </p:nvSpPr>
              <p:spPr>
                <a:xfrm>
                  <a:off x="6273803" y="4428791"/>
                  <a:ext cx="2491407" cy="18158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dirty="0">
                      <a:solidFill>
                        <a:schemeClr val="bg1"/>
                      </a:solidFill>
                      <a:latin typeface="Comic Sans MS" panose="030F0702030302020204" pitchFamily="66" charset="0"/>
                    </a:rPr>
                    <a:t>Adult plants and animals can produce new “babies.”</a:t>
                  </a:r>
                </a:p>
              </p:txBody>
            </p:sp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id="{79DFA49D-DB2B-449B-87C8-DCA80A722DF0}"/>
                    </a:ext>
                  </a:extLst>
                </p:cNvPr>
                <p:cNvSpPr/>
                <p:nvPr/>
              </p:nvSpPr>
              <p:spPr>
                <a:xfrm>
                  <a:off x="6156793" y="3105215"/>
                  <a:ext cx="2743200" cy="116861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B1CB58D-A0B8-4EE4-B35E-21A1F01AB56E}"/>
                    </a:ext>
                  </a:extLst>
                </p:cNvPr>
                <p:cNvSpPr txBox="1"/>
                <p:nvPr/>
              </p:nvSpPr>
              <p:spPr>
                <a:xfrm>
                  <a:off x="6156793" y="3387193"/>
                  <a:ext cx="27432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200" dirty="0">
                      <a:solidFill>
                        <a:schemeClr val="bg1"/>
                      </a:solidFill>
                      <a:latin typeface="Comic Sans MS" panose="030F0702030302020204" pitchFamily="66" charset="0"/>
                    </a:rPr>
                    <a:t>Reproduction</a:t>
                  </a:r>
                </a:p>
              </p:txBody>
            </p:sp>
          </p:grpSp>
          <p:sp>
            <p:nvSpPr>
              <p:cNvPr id="32" name="Arrow: Right 31">
                <a:extLst>
                  <a:ext uri="{FF2B5EF4-FFF2-40B4-BE49-F238E27FC236}">
                    <a16:creationId xmlns:a16="http://schemas.microsoft.com/office/drawing/2014/main" id="{93B82D02-ED4F-4DDF-A9DE-CB447E86B01F}"/>
                  </a:ext>
                </a:extLst>
              </p:cNvPr>
              <p:cNvSpPr/>
              <p:nvPr/>
            </p:nvSpPr>
            <p:spPr>
              <a:xfrm>
                <a:off x="5582925" y="3480410"/>
                <a:ext cx="651845" cy="443577"/>
              </a:xfrm>
              <a:prstGeom prst="rightArrow">
                <a:avLst/>
              </a:prstGeom>
              <a:solidFill>
                <a:srgbClr val="FFFF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Arrow: Curved Down 9">
              <a:extLst>
                <a:ext uri="{FF2B5EF4-FFF2-40B4-BE49-F238E27FC236}">
                  <a16:creationId xmlns:a16="http://schemas.microsoft.com/office/drawing/2014/main" id="{1F75F2A8-FD93-4116-B614-E5F9A469B526}"/>
                </a:ext>
              </a:extLst>
            </p:cNvPr>
            <p:cNvSpPr/>
            <p:nvPr/>
          </p:nvSpPr>
          <p:spPr>
            <a:xfrm flipH="1">
              <a:off x="2186608" y="2318168"/>
              <a:ext cx="5436704" cy="998425"/>
            </a:xfrm>
            <a:prstGeom prst="curvedDownArrow">
              <a:avLst>
                <a:gd name="adj1" fmla="val 31091"/>
                <a:gd name="adj2" fmla="val 71146"/>
                <a:gd name="adj3" fmla="val 31282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4" name="Title 1">
            <a:extLst>
              <a:ext uri="{FF2B5EF4-FFF2-40B4-BE49-F238E27FC236}">
                <a16:creationId xmlns:a16="http://schemas.microsoft.com/office/drawing/2014/main" id="{D2CF45F1-A712-4028-857C-7D4AB2043365}"/>
              </a:ext>
            </a:extLst>
          </p:cNvPr>
          <p:cNvSpPr txBox="1">
            <a:spLocks/>
          </p:cNvSpPr>
          <p:nvPr/>
        </p:nvSpPr>
        <p:spPr>
          <a:xfrm>
            <a:off x="0" y="1306591"/>
            <a:ext cx="6420677" cy="580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sz="3400" dirty="0">
                <a:latin typeface="Comic Sans MS" panose="030F0702030302020204" pitchFamily="66" charset="0"/>
              </a:rPr>
              <a:t>How does the life cycle start?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B07ADE5-3A03-4039-BFD8-90A4890E2F17}"/>
              </a:ext>
            </a:extLst>
          </p:cNvPr>
          <p:cNvSpPr txBox="1">
            <a:spLocks/>
          </p:cNvSpPr>
          <p:nvPr/>
        </p:nvSpPr>
        <p:spPr>
          <a:xfrm>
            <a:off x="6096000" y="1306591"/>
            <a:ext cx="4505047" cy="580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sz="3400" dirty="0">
                <a:solidFill>
                  <a:srgbClr val="FFFF00"/>
                </a:solidFill>
                <a:latin typeface="Comic Sans MS" panose="030F0702030302020204" pitchFamily="66" charset="0"/>
              </a:rPr>
              <a:t>What happens next? </a:t>
            </a:r>
          </a:p>
        </p:txBody>
      </p:sp>
    </p:spTree>
    <p:extLst>
      <p:ext uri="{BB962C8B-B14F-4D97-AF65-F5344CB8AC3E}">
        <p14:creationId xmlns:p14="http://schemas.microsoft.com/office/powerpoint/2010/main" val="44815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5" grpId="1"/>
      <p:bldP spid="35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E1AD17E-53E6-4158-A17C-CB4C4689BB07}"/>
              </a:ext>
            </a:extLst>
          </p:cNvPr>
          <p:cNvSpPr txBox="1"/>
          <p:nvPr/>
        </p:nvSpPr>
        <p:spPr>
          <a:xfrm>
            <a:off x="-39641" y="4703989"/>
            <a:ext cx="29376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Humans have live births from their mothers just like...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5570CD-FBF1-4CD5-8A9E-CB821644AE8B}"/>
              </a:ext>
            </a:extLst>
          </p:cNvPr>
          <p:cNvSpPr txBox="1">
            <a:spLocks/>
          </p:cNvSpPr>
          <p:nvPr/>
        </p:nvSpPr>
        <p:spPr>
          <a:xfrm>
            <a:off x="114735" y="654694"/>
            <a:ext cx="10235330" cy="646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2400"/>
              </a:spcAft>
            </a:pPr>
            <a:r>
              <a:rPr lang="en-US" dirty="0">
                <a:latin typeface="Comic Sans MS" panose="030F0702030302020204" pitchFamily="66" charset="0"/>
              </a:rPr>
              <a:t>Are all animals born the same way that we are?</a:t>
            </a:r>
          </a:p>
        </p:txBody>
      </p:sp>
      <p:pic>
        <p:nvPicPr>
          <p:cNvPr id="4102" name="Picture 6" descr="Related image">
            <a:extLst>
              <a:ext uri="{FF2B5EF4-FFF2-40B4-BE49-F238E27FC236}">
                <a16:creationId xmlns:a16="http://schemas.microsoft.com/office/drawing/2014/main" id="{433CED77-3ECC-4D25-BD23-52E7B212E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698" y="4209902"/>
            <a:ext cx="2052321" cy="146304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bream fish eggs pic">
            <a:extLst>
              <a:ext uri="{FF2B5EF4-FFF2-40B4-BE49-F238E27FC236}">
                <a16:creationId xmlns:a16="http://schemas.microsoft.com/office/drawing/2014/main" id="{76D4EB73-4D72-444A-BE62-290BCC440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191" y="4233871"/>
            <a:ext cx="1960522" cy="146304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4DE3D2C-BA17-4955-8EFE-BFC0A4665DD6}"/>
              </a:ext>
            </a:extLst>
          </p:cNvPr>
          <p:cNvSpPr txBox="1"/>
          <p:nvPr/>
        </p:nvSpPr>
        <p:spPr>
          <a:xfrm>
            <a:off x="10336993" y="5188590"/>
            <a:ext cx="1146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FFF00"/>
                </a:solidFill>
                <a:latin typeface="Comic Sans MS" panose="030F0702030302020204" pitchFamily="66" charset="0"/>
              </a:rPr>
              <a:t>fish</a:t>
            </a:r>
          </a:p>
        </p:txBody>
      </p:sp>
      <p:pic>
        <p:nvPicPr>
          <p:cNvPr id="4110" name="Picture 14" descr="Related image">
            <a:extLst>
              <a:ext uri="{FF2B5EF4-FFF2-40B4-BE49-F238E27FC236}">
                <a16:creationId xmlns:a16="http://schemas.microsoft.com/office/drawing/2014/main" id="{79B2F91D-C8F6-4929-A17A-B1DC65A39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9" b="18621"/>
          <a:stretch/>
        </p:blipFill>
        <p:spPr bwMode="auto">
          <a:xfrm>
            <a:off x="5326356" y="2355628"/>
            <a:ext cx="1978108" cy="18288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28CF682-F194-41A0-A39C-665C45E77704}"/>
              </a:ext>
            </a:extLst>
          </p:cNvPr>
          <p:cNvSpPr txBox="1"/>
          <p:nvPr/>
        </p:nvSpPr>
        <p:spPr>
          <a:xfrm>
            <a:off x="5106166" y="3090000"/>
            <a:ext cx="1134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FFF00"/>
                </a:solidFill>
                <a:latin typeface="Comic Sans MS" panose="030F0702030302020204" pitchFamily="66" charset="0"/>
              </a:rPr>
              <a:t>bats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A08CD4-8CAF-4506-A977-026A0044D3E8}"/>
              </a:ext>
            </a:extLst>
          </p:cNvPr>
          <p:cNvSpPr txBox="1"/>
          <p:nvPr/>
        </p:nvSpPr>
        <p:spPr>
          <a:xfrm>
            <a:off x="8245024" y="5750678"/>
            <a:ext cx="3238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Some animals do hatch from eggs.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B7B1008-AEC1-415B-BAAB-3993123C537E}"/>
              </a:ext>
            </a:extLst>
          </p:cNvPr>
          <p:cNvSpPr txBox="1">
            <a:spLocks/>
          </p:cNvSpPr>
          <p:nvPr/>
        </p:nvSpPr>
        <p:spPr>
          <a:xfrm>
            <a:off x="103234" y="1234778"/>
            <a:ext cx="4747062" cy="646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2400"/>
              </a:spcAft>
            </a:pPr>
            <a:r>
              <a:rPr lang="en-US" sz="3400" dirty="0">
                <a:latin typeface="Comic Sans MS" panose="030F0702030302020204" pitchFamily="66" charset="0"/>
              </a:rPr>
              <a:t>How are humans born? 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374B24D-280E-4135-A988-45598E767322}"/>
              </a:ext>
            </a:extLst>
          </p:cNvPr>
          <p:cNvSpPr txBox="1">
            <a:spLocks/>
          </p:cNvSpPr>
          <p:nvPr/>
        </p:nvSpPr>
        <p:spPr>
          <a:xfrm>
            <a:off x="4666808" y="1244048"/>
            <a:ext cx="5901780" cy="646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2400"/>
              </a:spcAft>
            </a:pPr>
            <a:r>
              <a:rPr lang="en-US" sz="3400" dirty="0">
                <a:latin typeface="Comic Sans MS" panose="030F0702030302020204" pitchFamily="66" charset="0"/>
              </a:rPr>
              <a:t>Do we hatch from an egg?  </a:t>
            </a:r>
          </a:p>
        </p:txBody>
      </p:sp>
      <p:pic>
        <p:nvPicPr>
          <p:cNvPr id="2050" name="Picture 2" descr="Image result for pic of mom holding newborn baby">
            <a:extLst>
              <a:ext uri="{FF2B5EF4-FFF2-40B4-BE49-F238E27FC236}">
                <a16:creationId xmlns:a16="http://schemas.microsoft.com/office/drawing/2014/main" id="{CB10C68A-F5BB-45AC-99ED-60A540942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19" b="9341"/>
          <a:stretch/>
        </p:blipFill>
        <p:spPr bwMode="auto">
          <a:xfrm>
            <a:off x="221481" y="2339545"/>
            <a:ext cx="2443723" cy="2286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pic of manatee mom and calf">
            <a:extLst>
              <a:ext uri="{FF2B5EF4-FFF2-40B4-BE49-F238E27FC236}">
                <a16:creationId xmlns:a16="http://schemas.microsoft.com/office/drawing/2014/main" id="{04303FFD-9C07-4537-8684-83CCEAF67A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6377" r="27506" b="6812"/>
          <a:stretch/>
        </p:blipFill>
        <p:spPr bwMode="auto">
          <a:xfrm>
            <a:off x="2953518" y="4075219"/>
            <a:ext cx="2109823" cy="2286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pic of mom dog nursing puppies">
            <a:extLst>
              <a:ext uri="{FF2B5EF4-FFF2-40B4-BE49-F238E27FC236}">
                <a16:creationId xmlns:a16="http://schemas.microsoft.com/office/drawing/2014/main" id="{A78EBD40-D957-469A-A2B4-470BF2AD9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040" y="2339545"/>
            <a:ext cx="2286000" cy="1524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68217A-C453-4582-85B4-E6D13001C808}"/>
              </a:ext>
            </a:extLst>
          </p:cNvPr>
          <p:cNvSpPr txBox="1"/>
          <p:nvPr/>
        </p:nvSpPr>
        <p:spPr>
          <a:xfrm>
            <a:off x="3027763" y="5941696"/>
            <a:ext cx="1697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FFF00"/>
                </a:solidFill>
                <a:latin typeface="Comic Sans MS" panose="030F0702030302020204" pitchFamily="66" charset="0"/>
              </a:rPr>
              <a:t>manatee</a:t>
            </a:r>
            <a:endParaRPr lang="en-US" sz="2800" i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405889-0F9D-479C-AA09-9F491DAD7368}"/>
              </a:ext>
            </a:extLst>
          </p:cNvPr>
          <p:cNvSpPr txBox="1"/>
          <p:nvPr/>
        </p:nvSpPr>
        <p:spPr>
          <a:xfrm>
            <a:off x="4110043" y="3370775"/>
            <a:ext cx="1133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FFF00"/>
                </a:solidFill>
                <a:latin typeface="Comic Sans MS" panose="030F0702030302020204" pitchFamily="66" charset="0"/>
              </a:rPr>
              <a:t>dogs</a:t>
            </a:r>
          </a:p>
        </p:txBody>
      </p:sp>
      <p:pic>
        <p:nvPicPr>
          <p:cNvPr id="2056" name="Picture 8" descr="Image result for pic of raccoon mom with babies">
            <a:extLst>
              <a:ext uri="{FF2B5EF4-FFF2-40B4-BE49-F238E27FC236}">
                <a16:creationId xmlns:a16="http://schemas.microsoft.com/office/drawing/2014/main" id="{76F6AB94-0477-434E-87DB-97C7DC64E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859" y="4372552"/>
            <a:ext cx="2013040" cy="168037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24CCCAB-D2A1-482B-BF38-FA3E3EBA2AB9}"/>
              </a:ext>
            </a:extLst>
          </p:cNvPr>
          <p:cNvSpPr txBox="1"/>
          <p:nvPr/>
        </p:nvSpPr>
        <p:spPr>
          <a:xfrm>
            <a:off x="5063331" y="4363935"/>
            <a:ext cx="1723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FFF00"/>
                </a:solidFill>
                <a:latin typeface="Comic Sans MS" panose="030F0702030302020204" pitchFamily="66" charset="0"/>
              </a:rPr>
              <a:t>raccoons</a:t>
            </a:r>
          </a:p>
        </p:txBody>
      </p:sp>
      <p:pic>
        <p:nvPicPr>
          <p:cNvPr id="2058" name="Picture 10" descr="Image result for pic of baby blue bird hatching from egg">
            <a:extLst>
              <a:ext uri="{FF2B5EF4-FFF2-40B4-BE49-F238E27FC236}">
                <a16:creationId xmlns:a16="http://schemas.microsoft.com/office/drawing/2014/main" id="{D451B63B-FFBE-4B20-8478-CB5FFD240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246" y="2362279"/>
            <a:ext cx="2181393" cy="164592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29B31E1-AD22-48BC-A319-876528257EF4}"/>
              </a:ext>
            </a:extLst>
          </p:cNvPr>
          <p:cNvSpPr txBox="1"/>
          <p:nvPr/>
        </p:nvSpPr>
        <p:spPr>
          <a:xfrm>
            <a:off x="8532187" y="2345689"/>
            <a:ext cx="1146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FFF00"/>
                </a:solidFill>
                <a:latin typeface="Comic Sans MS" panose="030F0702030302020204" pitchFamily="66" charset="0"/>
              </a:rPr>
              <a:t>birds</a:t>
            </a:r>
          </a:p>
        </p:txBody>
      </p:sp>
      <p:pic>
        <p:nvPicPr>
          <p:cNvPr id="2062" name="Picture 14" descr="Image result for pic of butterfly egg and caterpillar">
            <a:extLst>
              <a:ext uri="{FF2B5EF4-FFF2-40B4-BE49-F238E27FC236}">
                <a16:creationId xmlns:a16="http://schemas.microsoft.com/office/drawing/2014/main" id="{C1ECA956-7341-477B-B894-2173732EAC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5" t="13887" r="4362" b="14103"/>
          <a:stretch/>
        </p:blipFill>
        <p:spPr bwMode="auto">
          <a:xfrm>
            <a:off x="9884635" y="2355628"/>
            <a:ext cx="1993635" cy="164592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E0EAACD-9CF2-41B3-8BD8-6BCEE0BD442F}"/>
              </a:ext>
            </a:extLst>
          </p:cNvPr>
          <p:cNvSpPr txBox="1"/>
          <p:nvPr/>
        </p:nvSpPr>
        <p:spPr>
          <a:xfrm>
            <a:off x="7498670" y="4118462"/>
            <a:ext cx="2365564" cy="155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FF00"/>
                </a:solidFill>
                <a:latin typeface="Comic Sans MS" panose="030F0702030302020204" pitchFamily="66" charset="0"/>
              </a:rPr>
              <a:t>snakes</a:t>
            </a:r>
          </a:p>
          <a:p>
            <a:endParaRPr lang="en-US" sz="2400" i="1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endParaRPr lang="en-US" sz="2400" i="1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r>
              <a:rPr lang="en-US" sz="2000" i="1" dirty="0">
                <a:solidFill>
                  <a:srgbClr val="FFFF00"/>
                </a:solidFill>
                <a:latin typeface="Comic Sans MS" panose="030F0702030302020204" pitchFamily="66" charset="0"/>
              </a:rPr>
              <a:t>(&amp; other reptiles)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AAF4F72-94D5-4883-A674-A0445FCB40CB}"/>
              </a:ext>
            </a:extLst>
          </p:cNvPr>
          <p:cNvSpPr txBox="1"/>
          <p:nvPr/>
        </p:nvSpPr>
        <p:spPr>
          <a:xfrm>
            <a:off x="9965616" y="2308076"/>
            <a:ext cx="19605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FF00"/>
                </a:solidFill>
                <a:latin typeface="Comic Sans MS" panose="030F0702030302020204" pitchFamily="66" charset="0"/>
              </a:rPr>
              <a:t>butterflies</a:t>
            </a:r>
          </a:p>
          <a:p>
            <a:pPr algn="ctr"/>
            <a:endParaRPr lang="en-US" sz="1400" i="1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2000" i="1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endParaRPr lang="en-US" sz="2400" i="1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r>
              <a:rPr lang="en-US" sz="2200" i="1" dirty="0">
                <a:solidFill>
                  <a:srgbClr val="FFFF00"/>
                </a:solidFill>
                <a:latin typeface="Comic Sans MS" panose="030F0702030302020204" pitchFamily="66" charset="0"/>
              </a:rPr>
              <a:t>(caterpillars)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B8DF17-4ACB-4870-8145-E43AE9787839}"/>
              </a:ext>
            </a:extLst>
          </p:cNvPr>
          <p:cNvSpPr txBox="1"/>
          <p:nvPr/>
        </p:nvSpPr>
        <p:spPr>
          <a:xfrm>
            <a:off x="5063331" y="6061546"/>
            <a:ext cx="2846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FFF00"/>
                </a:solidFill>
                <a:latin typeface="Comic Sans MS" panose="030F0702030302020204" pitchFamily="66" charset="0"/>
              </a:rPr>
              <a:t>&amp; other mammals.</a:t>
            </a:r>
          </a:p>
        </p:txBody>
      </p:sp>
    </p:spTree>
    <p:extLst>
      <p:ext uri="{BB962C8B-B14F-4D97-AF65-F5344CB8AC3E}">
        <p14:creationId xmlns:p14="http://schemas.microsoft.com/office/powerpoint/2010/main" val="51663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23" grpId="0"/>
      <p:bldP spid="18" grpId="0"/>
      <p:bldP spid="20" grpId="0"/>
      <p:bldP spid="22" grpId="0"/>
      <p:bldP spid="12" grpId="0"/>
      <p:bldP spid="24" grpId="0"/>
      <p:bldP spid="25" grpId="0"/>
      <p:bldP spid="28" grpId="0"/>
      <p:bldP spid="30" grpId="0"/>
      <p:bldP spid="31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0CEDCE1-AA8A-4554-A074-F8843F798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09" y="548221"/>
            <a:ext cx="10545417" cy="1508289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3400" dirty="0">
                <a:latin typeface="Comic Sans MS" panose="030F0702030302020204" pitchFamily="66" charset="0"/>
              </a:rPr>
              <a:t>Do </a:t>
            </a:r>
            <a:r>
              <a:rPr lang="en-US" sz="3400" dirty="0">
                <a:solidFill>
                  <a:srgbClr val="FFFF00"/>
                </a:solidFill>
                <a:latin typeface="Comic Sans MS" panose="030F0702030302020204" pitchFamily="66" charset="0"/>
              </a:rPr>
              <a:t>humans </a:t>
            </a:r>
            <a:r>
              <a:rPr lang="en-US" sz="3400" dirty="0">
                <a:latin typeface="Comic Sans MS" panose="030F0702030302020204" pitchFamily="66" charset="0"/>
              </a:rPr>
              <a:t>experience the same type of “growth” from a baby to an adult as other animals do?</a:t>
            </a:r>
          </a:p>
        </p:txBody>
      </p:sp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id="{FF9519B3-1772-4ECB-95B2-7A31258AB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54" y="2400576"/>
            <a:ext cx="6103980" cy="286051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2A7D358-0257-4233-8337-45D4DB68124D}"/>
              </a:ext>
            </a:extLst>
          </p:cNvPr>
          <p:cNvSpPr txBox="1"/>
          <p:nvPr/>
        </p:nvSpPr>
        <p:spPr>
          <a:xfrm>
            <a:off x="1" y="5294116"/>
            <a:ext cx="867686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FF00"/>
                </a:solidFill>
                <a:latin typeface="Comic Sans MS" panose="030F0702030302020204" pitchFamily="66" charset="0"/>
              </a:rPr>
              <a:t>Some animals (like humans) do not physically change very much.  They are born with all of the same body parts as the adults have.  They just grow larger.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745817-FE32-4C82-AA9C-1C1A99F8F523}"/>
              </a:ext>
            </a:extLst>
          </p:cNvPr>
          <p:cNvGrpSpPr/>
          <p:nvPr/>
        </p:nvGrpSpPr>
        <p:grpSpPr>
          <a:xfrm>
            <a:off x="6407861" y="2148840"/>
            <a:ext cx="2588176" cy="3021985"/>
            <a:chOff x="6407861" y="2148840"/>
            <a:chExt cx="2588176" cy="3021985"/>
          </a:xfrm>
        </p:grpSpPr>
        <p:pic>
          <p:nvPicPr>
            <p:cNvPr id="19" name="Picture 2" descr="Image result for photo of baby and mom black bear">
              <a:extLst>
                <a:ext uri="{FF2B5EF4-FFF2-40B4-BE49-F238E27FC236}">
                  <a16:creationId xmlns:a16="http://schemas.microsoft.com/office/drawing/2014/main" id="{8F9BD569-DB76-4EB2-A199-7FFF2C8D5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7861" y="2148840"/>
              <a:ext cx="2588176" cy="256032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4177D29-9229-4DB4-90A5-3A53D6F9450E}"/>
                </a:ext>
              </a:extLst>
            </p:cNvPr>
            <p:cNvSpPr txBox="1"/>
            <p:nvPr/>
          </p:nvSpPr>
          <p:spPr>
            <a:xfrm>
              <a:off x="6437218" y="4709160"/>
              <a:ext cx="21537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>
                  <a:solidFill>
                    <a:schemeClr val="tx2">
                      <a:lumMod val="10000"/>
                    </a:schemeClr>
                  </a:solidFill>
                  <a:latin typeface="Comic Sans MS" panose="030F0702030302020204" pitchFamily="66" charset="0"/>
                </a:rPr>
                <a:t>black bears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089C3A0-4C1C-4E4A-9FF0-69DB4023140B}"/>
              </a:ext>
            </a:extLst>
          </p:cNvPr>
          <p:cNvGrpSpPr/>
          <p:nvPr/>
        </p:nvGrpSpPr>
        <p:grpSpPr>
          <a:xfrm>
            <a:off x="8996037" y="2148840"/>
            <a:ext cx="2829267" cy="2011680"/>
            <a:chOff x="8996037" y="2148840"/>
            <a:chExt cx="2829267" cy="2011680"/>
          </a:xfrm>
        </p:grpSpPr>
        <p:pic>
          <p:nvPicPr>
            <p:cNvPr id="5124" name="Picture 4" descr="Image result for photo of corn snake with baby snakes">
              <a:extLst>
                <a:ext uri="{FF2B5EF4-FFF2-40B4-BE49-F238E27FC236}">
                  <a16:creationId xmlns:a16="http://schemas.microsoft.com/office/drawing/2014/main" id="{6699418E-8033-49B4-87D1-997A9DB586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3064" y="2148840"/>
              <a:ext cx="2682240" cy="201168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37387F5-1AFA-4F18-BCBA-A41B6723A7E0}"/>
                </a:ext>
              </a:extLst>
            </p:cNvPr>
            <p:cNvSpPr txBox="1"/>
            <p:nvPr/>
          </p:nvSpPr>
          <p:spPr>
            <a:xfrm>
              <a:off x="8996037" y="3693018"/>
              <a:ext cx="21537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corn snakes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C4EC73D-F0F7-4E48-B53C-620B902957A2}"/>
              </a:ext>
            </a:extLst>
          </p:cNvPr>
          <p:cNvGrpSpPr/>
          <p:nvPr/>
        </p:nvGrpSpPr>
        <p:grpSpPr>
          <a:xfrm>
            <a:off x="8590987" y="4296185"/>
            <a:ext cx="3160523" cy="2388393"/>
            <a:chOff x="8590987" y="4296185"/>
            <a:chExt cx="3160523" cy="2388393"/>
          </a:xfrm>
        </p:grpSpPr>
        <p:pic>
          <p:nvPicPr>
            <p:cNvPr id="5126" name="Picture 6" descr="Image result for photo of eastern box turtle with baby turtle">
              <a:extLst>
                <a:ext uri="{FF2B5EF4-FFF2-40B4-BE49-F238E27FC236}">
                  <a16:creationId xmlns:a16="http://schemas.microsoft.com/office/drawing/2014/main" id="{885B4948-2323-437B-B379-10BA3FD8EB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6" r="2218"/>
            <a:stretch/>
          </p:blipFill>
          <p:spPr bwMode="auto">
            <a:xfrm>
              <a:off x="8590987" y="4296185"/>
              <a:ext cx="3030876" cy="238839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E6F8CF6-539D-473E-8243-E9C8BBC91E11}"/>
                </a:ext>
              </a:extLst>
            </p:cNvPr>
            <p:cNvSpPr txBox="1"/>
            <p:nvPr/>
          </p:nvSpPr>
          <p:spPr>
            <a:xfrm>
              <a:off x="9597741" y="6196072"/>
              <a:ext cx="21537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box turtles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205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0E28479-DDC6-496E-B0DC-F94CD998A093}"/>
              </a:ext>
            </a:extLst>
          </p:cNvPr>
          <p:cNvSpPr txBox="1"/>
          <p:nvPr/>
        </p:nvSpPr>
        <p:spPr>
          <a:xfrm>
            <a:off x="1270553" y="2101762"/>
            <a:ext cx="10368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Although some animals change little as they grow larger, others go through a complete </a:t>
            </a:r>
            <a:r>
              <a:rPr lang="en-US" sz="2400" dirty="0">
                <a:latin typeface="Comic Sans MS" panose="030F0702030302020204" pitchFamily="66" charset="0"/>
              </a:rPr>
              <a:t>metamorphosis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(change) as they “grow” into adults.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249AFF-4C0A-4BBB-B59E-399E50E09DF2}"/>
              </a:ext>
            </a:extLst>
          </p:cNvPr>
          <p:cNvSpPr txBox="1"/>
          <p:nvPr/>
        </p:nvSpPr>
        <p:spPr>
          <a:xfrm>
            <a:off x="120923" y="2185255"/>
            <a:ext cx="1149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NO!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5766286-0B09-4216-A395-AF8C170B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09" y="548221"/>
            <a:ext cx="10545417" cy="1508289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3400" dirty="0">
                <a:latin typeface="Comic Sans MS" panose="030F0702030302020204" pitchFamily="66" charset="0"/>
              </a:rPr>
              <a:t>Do </a:t>
            </a:r>
            <a:r>
              <a:rPr lang="en-US" sz="3400" dirty="0">
                <a:solidFill>
                  <a:srgbClr val="FFFF00"/>
                </a:solidFill>
                <a:latin typeface="Comic Sans MS" panose="030F0702030302020204" pitchFamily="66" charset="0"/>
              </a:rPr>
              <a:t>all animals </a:t>
            </a:r>
            <a:r>
              <a:rPr lang="en-US" sz="3400" dirty="0">
                <a:latin typeface="Comic Sans MS" panose="030F0702030302020204" pitchFamily="66" charset="0"/>
              </a:rPr>
              <a:t>experience the same type of “growth” from a baby to an adult?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F84183-10EB-4265-9777-6D5B587AF814}"/>
              </a:ext>
            </a:extLst>
          </p:cNvPr>
          <p:cNvGrpSpPr/>
          <p:nvPr/>
        </p:nvGrpSpPr>
        <p:grpSpPr>
          <a:xfrm>
            <a:off x="459748" y="3803373"/>
            <a:ext cx="2478314" cy="2881845"/>
            <a:chOff x="459748" y="3803373"/>
            <a:chExt cx="2478314" cy="2881845"/>
          </a:xfrm>
        </p:grpSpPr>
        <p:pic>
          <p:nvPicPr>
            <p:cNvPr id="3074" name="Picture 2" descr="https://cdn.butterflyatlas.org/img/aba/species-images/Common-Buckeye_Shelby_9JUN2017_SaraBright.jpg">
              <a:extLst>
                <a:ext uri="{FF2B5EF4-FFF2-40B4-BE49-F238E27FC236}">
                  <a16:creationId xmlns:a16="http://schemas.microsoft.com/office/drawing/2014/main" id="{9D56C720-EA95-4C2B-9209-B52206C25E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748" y="3803373"/>
              <a:ext cx="2478314" cy="18288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31D37BF-5068-4D24-A4C3-888A3B9C0120}"/>
                </a:ext>
              </a:extLst>
            </p:cNvPr>
            <p:cNvSpPr txBox="1"/>
            <p:nvPr/>
          </p:nvSpPr>
          <p:spPr>
            <a:xfrm>
              <a:off x="782881" y="5577222"/>
              <a:ext cx="183204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latin typeface="Comic Sans MS" panose="030F0702030302020204" pitchFamily="66" charset="0"/>
                </a:rPr>
                <a:t>Egg with caterpillar inside it  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6EAC3A9-022E-4852-A131-00180FD061B1}"/>
                </a:ext>
              </a:extLst>
            </p:cNvPr>
            <p:cNvCxnSpPr/>
            <p:nvPr/>
          </p:nvCxnSpPr>
          <p:spPr>
            <a:xfrm flipV="1">
              <a:off x="982319" y="4799598"/>
              <a:ext cx="576469" cy="111839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BFFA79B-2E95-47B6-880F-3FE353488416}"/>
              </a:ext>
            </a:extLst>
          </p:cNvPr>
          <p:cNvGrpSpPr/>
          <p:nvPr/>
        </p:nvGrpSpPr>
        <p:grpSpPr>
          <a:xfrm>
            <a:off x="2829527" y="3520440"/>
            <a:ext cx="2646429" cy="2906836"/>
            <a:chOff x="2829527" y="3520440"/>
            <a:chExt cx="2646429" cy="2906836"/>
          </a:xfrm>
        </p:grpSpPr>
        <p:pic>
          <p:nvPicPr>
            <p:cNvPr id="21" name="Picture 2" descr="Image result for common buckeye caterpillar pic">
              <a:extLst>
                <a:ext uri="{FF2B5EF4-FFF2-40B4-BE49-F238E27FC236}">
                  <a16:creationId xmlns:a16="http://schemas.microsoft.com/office/drawing/2014/main" id="{50ABE978-350A-4516-980C-728E7C361B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2836" y="3520440"/>
              <a:ext cx="2103120" cy="210312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E108A77-E1E7-4494-8EF0-C09FC155B44A}"/>
                </a:ext>
              </a:extLst>
            </p:cNvPr>
            <p:cNvSpPr txBox="1"/>
            <p:nvPr/>
          </p:nvSpPr>
          <p:spPr>
            <a:xfrm>
              <a:off x="3423791" y="5657835"/>
              <a:ext cx="20012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latin typeface="Comic Sans MS" panose="030F0702030302020204" pitchFamily="66" charset="0"/>
                </a:rPr>
                <a:t>Caterpillar eats &amp; grows </a:t>
              </a:r>
            </a:p>
          </p:txBody>
        </p:sp>
        <p:sp>
          <p:nvSpPr>
            <p:cNvPr id="36" name="Arrow: Right 35">
              <a:extLst>
                <a:ext uri="{FF2B5EF4-FFF2-40B4-BE49-F238E27FC236}">
                  <a16:creationId xmlns:a16="http://schemas.microsoft.com/office/drawing/2014/main" id="{D6B02CA1-F700-406D-BD40-BE2167A6AF07}"/>
                </a:ext>
              </a:extLst>
            </p:cNvPr>
            <p:cNvSpPr/>
            <p:nvPr/>
          </p:nvSpPr>
          <p:spPr>
            <a:xfrm>
              <a:off x="2829527" y="4170307"/>
              <a:ext cx="651845" cy="443577"/>
            </a:xfrm>
            <a:prstGeom prst="rightArrow">
              <a:avLst/>
            </a:prstGeom>
            <a:solidFill>
              <a:srgbClr val="FFFF00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06EDD90-EAAE-484B-B8E5-BBEFC2D333E4}"/>
              </a:ext>
            </a:extLst>
          </p:cNvPr>
          <p:cNvGrpSpPr/>
          <p:nvPr/>
        </p:nvGrpSpPr>
        <p:grpSpPr>
          <a:xfrm>
            <a:off x="5367421" y="3429000"/>
            <a:ext cx="2473838" cy="3333163"/>
            <a:chOff x="5367421" y="3429000"/>
            <a:chExt cx="2473838" cy="3333163"/>
          </a:xfrm>
        </p:grpSpPr>
        <p:pic>
          <p:nvPicPr>
            <p:cNvPr id="3076" name="Picture 4" descr="https://cdn.butterflyatlas.org/img/aba/species-images/Common-Buckeye2sfw_Shelby_4JUN2005_SBright.jpg">
              <a:extLst>
                <a:ext uri="{FF2B5EF4-FFF2-40B4-BE49-F238E27FC236}">
                  <a16:creationId xmlns:a16="http://schemas.microsoft.com/office/drawing/2014/main" id="{9B3876CF-6298-4D88-BC79-F660655F70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86" t="7994" b="18116"/>
            <a:stretch/>
          </p:blipFill>
          <p:spPr bwMode="auto">
            <a:xfrm>
              <a:off x="5910730" y="3429000"/>
              <a:ext cx="1930529" cy="219456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D177581-6D14-4F43-9537-7BB4D5E8461A}"/>
                </a:ext>
              </a:extLst>
            </p:cNvPr>
            <p:cNvSpPr txBox="1"/>
            <p:nvPr/>
          </p:nvSpPr>
          <p:spPr>
            <a:xfrm>
              <a:off x="5959970" y="5654167"/>
              <a:ext cx="183204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latin typeface="Comic Sans MS" panose="030F0702030302020204" pitchFamily="66" charset="0"/>
                </a:rPr>
                <a:t>Caterpillar forms a chrysalis  </a:t>
              </a:r>
            </a:p>
          </p:txBody>
        </p:sp>
        <p:sp>
          <p:nvSpPr>
            <p:cNvPr id="37" name="Arrow: Right 36">
              <a:extLst>
                <a:ext uri="{FF2B5EF4-FFF2-40B4-BE49-F238E27FC236}">
                  <a16:creationId xmlns:a16="http://schemas.microsoft.com/office/drawing/2014/main" id="{C1D4366A-AC47-41EE-BEE8-0358F4890EEF}"/>
                </a:ext>
              </a:extLst>
            </p:cNvPr>
            <p:cNvSpPr/>
            <p:nvPr/>
          </p:nvSpPr>
          <p:spPr>
            <a:xfrm>
              <a:off x="5367421" y="4170308"/>
              <a:ext cx="651845" cy="443577"/>
            </a:xfrm>
            <a:prstGeom prst="rightArrow">
              <a:avLst/>
            </a:prstGeom>
            <a:solidFill>
              <a:srgbClr val="FFFF00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19F5391-8895-4AA0-A1E3-36E2D990826B}"/>
              </a:ext>
            </a:extLst>
          </p:cNvPr>
          <p:cNvGrpSpPr/>
          <p:nvPr/>
        </p:nvGrpSpPr>
        <p:grpSpPr>
          <a:xfrm>
            <a:off x="7792018" y="3520440"/>
            <a:ext cx="3664212" cy="3245393"/>
            <a:chOff x="7792018" y="3520440"/>
            <a:chExt cx="3664212" cy="3245393"/>
          </a:xfrm>
        </p:grpSpPr>
        <p:pic>
          <p:nvPicPr>
            <p:cNvPr id="22" name="Picture 4" descr="Image result for common buckeye caterpillar pic">
              <a:extLst>
                <a:ext uri="{FF2B5EF4-FFF2-40B4-BE49-F238E27FC236}">
                  <a16:creationId xmlns:a16="http://schemas.microsoft.com/office/drawing/2014/main" id="{E004325E-4155-489C-B768-84C89C69B3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3406" y="3520440"/>
              <a:ext cx="3092824" cy="210312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A802377-6B3E-4424-91BD-58E2495AAD72}"/>
                </a:ext>
              </a:extLst>
            </p:cNvPr>
            <p:cNvSpPr txBox="1"/>
            <p:nvPr/>
          </p:nvSpPr>
          <p:spPr>
            <a:xfrm>
              <a:off x="8390693" y="5657837"/>
              <a:ext cx="306553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latin typeface="Comic Sans MS" panose="030F0702030302020204" pitchFamily="66" charset="0"/>
                </a:rPr>
                <a:t>Adult butterfly emerges from chrysalis </a:t>
              </a:r>
            </a:p>
          </p:txBody>
        </p:sp>
        <p:sp>
          <p:nvSpPr>
            <p:cNvPr id="38" name="Arrow: Right 37">
              <a:extLst>
                <a:ext uri="{FF2B5EF4-FFF2-40B4-BE49-F238E27FC236}">
                  <a16:creationId xmlns:a16="http://schemas.microsoft.com/office/drawing/2014/main" id="{254D9CB9-E2A4-468C-A1F2-C277884D3938}"/>
                </a:ext>
              </a:extLst>
            </p:cNvPr>
            <p:cNvSpPr/>
            <p:nvPr/>
          </p:nvSpPr>
          <p:spPr>
            <a:xfrm>
              <a:off x="7792018" y="4170307"/>
              <a:ext cx="651845" cy="443577"/>
            </a:xfrm>
            <a:prstGeom prst="rightArrow">
              <a:avLst/>
            </a:prstGeom>
            <a:solidFill>
              <a:srgbClr val="FFFF00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57A3FAC4-C0F4-4DB6-B194-E77E6C51DAA9}"/>
              </a:ext>
            </a:extLst>
          </p:cNvPr>
          <p:cNvSpPr txBox="1"/>
          <p:nvPr/>
        </p:nvSpPr>
        <p:spPr>
          <a:xfrm>
            <a:off x="3155449" y="2888176"/>
            <a:ext cx="5069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Common Buckeye Butterfly</a:t>
            </a:r>
          </a:p>
        </p:txBody>
      </p:sp>
    </p:spTree>
    <p:extLst>
      <p:ext uri="{BB962C8B-B14F-4D97-AF65-F5344CB8AC3E}">
        <p14:creationId xmlns:p14="http://schemas.microsoft.com/office/powerpoint/2010/main" val="46288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05766286-0B09-4216-A395-AF8C170B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48221"/>
            <a:ext cx="10674626" cy="1508289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3200" dirty="0">
                <a:latin typeface="Comic Sans MS" panose="030F0702030302020204" pitchFamily="66" charset="0"/>
              </a:rPr>
              <a:t>Another example of </a:t>
            </a:r>
            <a:r>
              <a:rPr lang="en-US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metamorphosis</a:t>
            </a:r>
            <a:r>
              <a:rPr lang="en-US" sz="3200" dirty="0">
                <a:latin typeface="Comic Sans MS" panose="030F0702030302020204" pitchFamily="66" charset="0"/>
              </a:rPr>
              <a:t> during “growth”…</a:t>
            </a:r>
          </a:p>
        </p:txBody>
      </p:sp>
      <p:pic>
        <p:nvPicPr>
          <p:cNvPr id="7174" name="Picture 6" descr="Image result for life cycle of a frog">
            <a:extLst>
              <a:ext uri="{FF2B5EF4-FFF2-40B4-BE49-F238E27FC236}">
                <a16:creationId xmlns:a16="http://schemas.microsoft.com/office/drawing/2014/main" id="{FBE3E555-0152-4DBF-8989-D9E75C6D2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923" y="2930800"/>
            <a:ext cx="4022154" cy="301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D6D19CD-7AE7-4E3E-B4F6-80BBFA199362}"/>
              </a:ext>
            </a:extLst>
          </p:cNvPr>
          <p:cNvGrpSpPr/>
          <p:nvPr/>
        </p:nvGrpSpPr>
        <p:grpSpPr>
          <a:xfrm>
            <a:off x="8629176" y="2244548"/>
            <a:ext cx="2907285" cy="2194560"/>
            <a:chOff x="8629176" y="2244548"/>
            <a:chExt cx="2907285" cy="2194560"/>
          </a:xfrm>
        </p:grpSpPr>
        <p:pic>
          <p:nvPicPr>
            <p:cNvPr id="7170" name="Picture 2" descr="Related image">
              <a:extLst>
                <a:ext uri="{FF2B5EF4-FFF2-40B4-BE49-F238E27FC236}">
                  <a16:creationId xmlns:a16="http://schemas.microsoft.com/office/drawing/2014/main" id="{721C7ABD-799A-44B5-BC88-E5193C39D3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9176" y="2244548"/>
              <a:ext cx="2907285" cy="219456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7645222-E81C-4847-91C4-F3A0CE86A8B5}"/>
                </a:ext>
              </a:extLst>
            </p:cNvPr>
            <p:cNvSpPr txBox="1"/>
            <p:nvPr/>
          </p:nvSpPr>
          <p:spPr>
            <a:xfrm>
              <a:off x="9580892" y="3429000"/>
              <a:ext cx="10038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eggs</a:t>
              </a:r>
              <a:r>
                <a:rPr lang="en-US" sz="2800" dirty="0">
                  <a:latin typeface="Comic Sans MS" panose="030F0702030302020204" pitchFamily="66" charset="0"/>
                </a:rPr>
                <a:t>  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570CB29-63DD-44F6-A745-81251C0360E8}"/>
              </a:ext>
            </a:extLst>
          </p:cNvPr>
          <p:cNvSpPr txBox="1"/>
          <p:nvPr/>
        </p:nvSpPr>
        <p:spPr>
          <a:xfrm>
            <a:off x="3834499" y="2172922"/>
            <a:ext cx="45230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Southern Leopard Frog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708E735-A6CF-4AC7-A869-670424D23CEB}"/>
              </a:ext>
            </a:extLst>
          </p:cNvPr>
          <p:cNvGrpSpPr/>
          <p:nvPr/>
        </p:nvGrpSpPr>
        <p:grpSpPr>
          <a:xfrm>
            <a:off x="8226175" y="4234850"/>
            <a:ext cx="3685444" cy="2344152"/>
            <a:chOff x="8226175" y="4234850"/>
            <a:chExt cx="3685444" cy="234415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C20629-6B82-4E82-ACB5-6ECEE7445275}"/>
                </a:ext>
              </a:extLst>
            </p:cNvPr>
            <p:cNvGrpSpPr/>
            <p:nvPr/>
          </p:nvGrpSpPr>
          <p:grpSpPr>
            <a:xfrm>
              <a:off x="8226175" y="4718961"/>
              <a:ext cx="3685444" cy="1860041"/>
              <a:chOff x="8226175" y="4718961"/>
              <a:chExt cx="3685444" cy="1860041"/>
            </a:xfrm>
          </p:grpSpPr>
          <p:pic>
            <p:nvPicPr>
              <p:cNvPr id="23" name="Picture 6" descr="Image result for southern leopard frog tadpole pic">
                <a:extLst>
                  <a:ext uri="{FF2B5EF4-FFF2-40B4-BE49-F238E27FC236}">
                    <a16:creationId xmlns:a16="http://schemas.microsoft.com/office/drawing/2014/main" id="{AC058659-34D3-49E9-839A-23C16E8885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8254019" y="4718961"/>
                <a:ext cx="3657600" cy="18288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7F3ED09-A112-440D-93D3-2740D6CE206A}"/>
                  </a:ext>
                </a:extLst>
              </p:cNvPr>
              <p:cNvSpPr txBox="1"/>
              <p:nvPr/>
            </p:nvSpPr>
            <p:spPr>
              <a:xfrm>
                <a:off x="8226175" y="4763120"/>
                <a:ext cx="3685444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FF00"/>
                    </a:solidFill>
                    <a:latin typeface="Comic Sans MS" panose="030F0702030302020204" pitchFamily="66" charset="0"/>
                  </a:rPr>
                  <a:t>tadpole with gills &amp; </a:t>
                </a:r>
              </a:p>
              <a:p>
                <a:pPr algn="ctr"/>
                <a:endParaRPr lang="en-US" sz="2800" dirty="0">
                  <a:solidFill>
                    <a:srgbClr val="FFFF00"/>
                  </a:solidFill>
                  <a:latin typeface="Comic Sans MS" panose="030F0702030302020204" pitchFamily="66" charset="0"/>
                </a:endParaRPr>
              </a:p>
              <a:p>
                <a:pPr algn="ctr"/>
                <a:endParaRPr lang="en-US" sz="2800" dirty="0">
                  <a:solidFill>
                    <a:srgbClr val="FFFF00"/>
                  </a:solidFill>
                  <a:latin typeface="Comic Sans MS" panose="030F0702030302020204" pitchFamily="66" charset="0"/>
                </a:endParaRPr>
              </a:p>
              <a:p>
                <a:pPr algn="ctr"/>
                <a:r>
                  <a:rPr lang="en-US" sz="2800" dirty="0">
                    <a:solidFill>
                      <a:srgbClr val="FFFF00"/>
                    </a:solidFill>
                    <a:latin typeface="Comic Sans MS" panose="030F0702030302020204" pitchFamily="66" charset="0"/>
                  </a:rPr>
                  <a:t>without legs or lungs  </a:t>
                </a:r>
              </a:p>
            </p:txBody>
          </p:sp>
        </p:grpSp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2D9B1237-C0BD-4656-AC36-965386839DC1}"/>
                </a:ext>
              </a:extLst>
            </p:cNvPr>
            <p:cNvSpPr/>
            <p:nvPr/>
          </p:nvSpPr>
          <p:spPr>
            <a:xfrm rot="5400000">
              <a:off x="9756895" y="4338984"/>
              <a:ext cx="651845" cy="443577"/>
            </a:xfrm>
            <a:prstGeom prst="rightArrow">
              <a:avLst/>
            </a:prstGeom>
            <a:solidFill>
              <a:srgbClr val="FFFF00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7B566CB-984A-46FE-84D5-6169515DB8EF}"/>
              </a:ext>
            </a:extLst>
          </p:cNvPr>
          <p:cNvGrpSpPr/>
          <p:nvPr/>
        </p:nvGrpSpPr>
        <p:grpSpPr>
          <a:xfrm>
            <a:off x="248271" y="4536418"/>
            <a:ext cx="8005748" cy="2100688"/>
            <a:chOff x="248271" y="4536418"/>
            <a:chExt cx="8005748" cy="210068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8659822-9905-4E0E-BC58-6A480952A031}"/>
                </a:ext>
              </a:extLst>
            </p:cNvPr>
            <p:cNvGrpSpPr/>
            <p:nvPr/>
          </p:nvGrpSpPr>
          <p:grpSpPr>
            <a:xfrm>
              <a:off x="248271" y="4536418"/>
              <a:ext cx="3685444" cy="2100688"/>
              <a:chOff x="248271" y="4536418"/>
              <a:chExt cx="3685444" cy="2100688"/>
            </a:xfrm>
          </p:grpSpPr>
          <p:pic>
            <p:nvPicPr>
              <p:cNvPr id="7172" name="Picture 4" descr="Image result for southern leopard frog tadpole with legs pics">
                <a:extLst>
                  <a:ext uri="{FF2B5EF4-FFF2-40B4-BE49-F238E27FC236}">
                    <a16:creationId xmlns:a16="http://schemas.microsoft.com/office/drawing/2014/main" id="{3F2764AF-F40A-4101-889A-EC36DF47CC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271" y="4536418"/>
                <a:ext cx="3685444" cy="210068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F171309-13D5-413C-ACA4-DB6C7E91A47F}"/>
                  </a:ext>
                </a:extLst>
              </p:cNvPr>
              <p:cNvSpPr txBox="1"/>
              <p:nvPr/>
            </p:nvSpPr>
            <p:spPr>
              <a:xfrm>
                <a:off x="298070" y="5470362"/>
                <a:ext cx="177701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FF00"/>
                    </a:solidFill>
                    <a:latin typeface="Comic Sans MS" panose="030F0702030302020204" pitchFamily="66" charset="0"/>
                  </a:rPr>
                  <a:t>tadpole with legs</a:t>
                </a:r>
              </a:p>
            </p:txBody>
          </p:sp>
        </p:grpSp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F200A2E0-6294-41E9-BEC0-C589AF6C2D95}"/>
                </a:ext>
              </a:extLst>
            </p:cNvPr>
            <p:cNvSpPr/>
            <p:nvPr/>
          </p:nvSpPr>
          <p:spPr>
            <a:xfrm rot="10800000">
              <a:off x="3630317" y="6151724"/>
              <a:ext cx="4623702" cy="443577"/>
            </a:xfrm>
            <a:prstGeom prst="rightArrow">
              <a:avLst/>
            </a:prstGeom>
            <a:solidFill>
              <a:srgbClr val="FFFF00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EB20A7F-9023-4558-9163-0347254D3715}"/>
              </a:ext>
            </a:extLst>
          </p:cNvPr>
          <p:cNvGrpSpPr/>
          <p:nvPr/>
        </p:nvGrpSpPr>
        <p:grpSpPr>
          <a:xfrm>
            <a:off x="-46037" y="2172922"/>
            <a:ext cx="3434333" cy="2689418"/>
            <a:chOff x="-46037" y="2172922"/>
            <a:chExt cx="3434333" cy="268941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5B50D1B-85F7-42E6-9072-8B8DF5351874}"/>
                </a:ext>
              </a:extLst>
            </p:cNvPr>
            <p:cNvGrpSpPr/>
            <p:nvPr/>
          </p:nvGrpSpPr>
          <p:grpSpPr>
            <a:xfrm>
              <a:off x="-46037" y="2172922"/>
              <a:ext cx="3434333" cy="2103120"/>
              <a:chOff x="-46037" y="2172922"/>
              <a:chExt cx="3434333" cy="2103120"/>
            </a:xfrm>
          </p:grpSpPr>
          <p:pic>
            <p:nvPicPr>
              <p:cNvPr id="24" name="Picture 8" descr="Image result for southern leopard frog">
                <a:extLst>
                  <a:ext uri="{FF2B5EF4-FFF2-40B4-BE49-F238E27FC236}">
                    <a16:creationId xmlns:a16="http://schemas.microsoft.com/office/drawing/2014/main" id="{365B002D-49E6-45A9-A07F-E3179064C2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3614" y="2172922"/>
                <a:ext cx="3154682" cy="210312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E7ED96B-BFC8-488F-A31F-85D8CB77C45C}"/>
                  </a:ext>
                </a:extLst>
              </p:cNvPr>
              <p:cNvSpPr txBox="1"/>
              <p:nvPr/>
            </p:nvSpPr>
            <p:spPr>
              <a:xfrm>
                <a:off x="-46037" y="3321935"/>
                <a:ext cx="325398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FF00"/>
                    </a:solidFill>
                    <a:latin typeface="Comic Sans MS" panose="030F0702030302020204" pitchFamily="66" charset="0"/>
                  </a:rPr>
                  <a:t>adult frog with legs and lungs</a:t>
                </a:r>
              </a:p>
            </p:txBody>
          </p:sp>
        </p:grpSp>
        <p:sp>
          <p:nvSpPr>
            <p:cNvPr id="36" name="Arrow: Right 35">
              <a:extLst>
                <a:ext uri="{FF2B5EF4-FFF2-40B4-BE49-F238E27FC236}">
                  <a16:creationId xmlns:a16="http://schemas.microsoft.com/office/drawing/2014/main" id="{2FF1AD61-8179-44A4-BD62-FCCD525FA9C7}"/>
                </a:ext>
              </a:extLst>
            </p:cNvPr>
            <p:cNvSpPr/>
            <p:nvPr/>
          </p:nvSpPr>
          <p:spPr>
            <a:xfrm rot="16200000">
              <a:off x="1476821" y="4314629"/>
              <a:ext cx="651845" cy="443577"/>
            </a:xfrm>
            <a:prstGeom prst="rightArrow">
              <a:avLst/>
            </a:prstGeom>
            <a:solidFill>
              <a:srgbClr val="FFFF00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9772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ADC4FE6-A557-422F-9167-A672A2410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709" y="537754"/>
            <a:ext cx="9785023" cy="150828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2400"/>
              </a:spcAft>
            </a:pPr>
            <a:r>
              <a:rPr lang="en-US" dirty="0">
                <a:latin typeface="Comic Sans MS" panose="030F0702030302020204" pitchFamily="66" charset="0"/>
              </a:rPr>
              <a:t>Do other animals take 15-20 years to grow and mature into adults like humans do?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612CE9-AE44-4855-AED9-28F5735F8A7C}"/>
              </a:ext>
            </a:extLst>
          </p:cNvPr>
          <p:cNvSpPr txBox="1"/>
          <p:nvPr/>
        </p:nvSpPr>
        <p:spPr>
          <a:xfrm>
            <a:off x="5228538" y="2081336"/>
            <a:ext cx="1131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No!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11A5C5D-42F9-4AF3-9993-A925B21987BE}"/>
              </a:ext>
            </a:extLst>
          </p:cNvPr>
          <p:cNvGrpSpPr/>
          <p:nvPr/>
        </p:nvGrpSpPr>
        <p:grpSpPr>
          <a:xfrm>
            <a:off x="73218" y="2926923"/>
            <a:ext cx="1828800" cy="3246567"/>
            <a:chOff x="178706" y="2291923"/>
            <a:chExt cx="1807271" cy="324656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A310C7-CC56-46AA-B3ED-01A0845A3478}"/>
                </a:ext>
              </a:extLst>
            </p:cNvPr>
            <p:cNvSpPr txBox="1"/>
            <p:nvPr/>
          </p:nvSpPr>
          <p:spPr>
            <a:xfrm>
              <a:off x="178706" y="4769049"/>
              <a:ext cx="180727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Humans    </a:t>
              </a:r>
              <a:r>
                <a:rPr lang="en-US" sz="20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15-20 years </a:t>
              </a:r>
              <a:endParaRPr lang="en-US" sz="240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8194" name="Picture 2" descr="Image result for photo of college student outdoors">
              <a:extLst>
                <a:ext uri="{FF2B5EF4-FFF2-40B4-BE49-F238E27FC236}">
                  <a16:creationId xmlns:a16="http://schemas.microsoft.com/office/drawing/2014/main" id="{A9C0B9D7-6F2C-4360-81D1-47BBF93C21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051" y="2291923"/>
              <a:ext cx="1645920" cy="246888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55315D-EE80-47C9-BE0E-9CF5D877ED81}"/>
              </a:ext>
            </a:extLst>
          </p:cNvPr>
          <p:cNvGrpSpPr/>
          <p:nvPr/>
        </p:nvGrpSpPr>
        <p:grpSpPr>
          <a:xfrm>
            <a:off x="2065865" y="2926923"/>
            <a:ext cx="1828800" cy="3577787"/>
            <a:chOff x="4081314" y="3063360"/>
            <a:chExt cx="1870792" cy="357778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6763F60-CE54-461B-AF8A-960E67773F44}"/>
                </a:ext>
              </a:extLst>
            </p:cNvPr>
            <p:cNvSpPr txBox="1"/>
            <p:nvPr/>
          </p:nvSpPr>
          <p:spPr>
            <a:xfrm>
              <a:off x="4081314" y="5563929"/>
              <a:ext cx="17231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Dogs         </a:t>
              </a:r>
              <a:r>
                <a:rPr lang="en-US" sz="20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18 months - 2 years</a:t>
              </a:r>
              <a:endParaRPr lang="en-US" sz="240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8198" name="Picture 6" descr="Image result for vertical photo of adult black labrador outdoors">
              <a:extLst>
                <a:ext uri="{FF2B5EF4-FFF2-40B4-BE49-F238E27FC236}">
                  <a16:creationId xmlns:a16="http://schemas.microsoft.com/office/drawing/2014/main" id="{37E754CB-9263-4688-A381-83D6E86ECC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46" t="6087" r="30541"/>
            <a:stretch/>
          </p:blipFill>
          <p:spPr bwMode="auto">
            <a:xfrm>
              <a:off x="4125805" y="3063360"/>
              <a:ext cx="1826301" cy="246888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5DC3B6D-7E31-400B-A75F-1952AC3AAB4E}"/>
              </a:ext>
            </a:extLst>
          </p:cNvPr>
          <p:cNvGrpSpPr/>
          <p:nvPr/>
        </p:nvGrpSpPr>
        <p:grpSpPr>
          <a:xfrm>
            <a:off x="4109800" y="3087514"/>
            <a:ext cx="1828800" cy="3504554"/>
            <a:chOff x="4114316" y="2976714"/>
            <a:chExt cx="1828800" cy="350455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45C66C2-3515-4076-9210-F83B91ED41C7}"/>
                </a:ext>
              </a:extLst>
            </p:cNvPr>
            <p:cNvSpPr txBox="1"/>
            <p:nvPr/>
          </p:nvSpPr>
          <p:spPr>
            <a:xfrm>
              <a:off x="4226370" y="5034718"/>
              <a:ext cx="165158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Eastern Bluebirds     </a:t>
              </a:r>
              <a:r>
                <a:rPr lang="en-US" sz="20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10-11 months</a:t>
              </a:r>
              <a:endParaRPr lang="en-US" sz="240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8200" name="Picture 8" descr="Image result for photo of adult eastern bluebird">
              <a:extLst>
                <a:ext uri="{FF2B5EF4-FFF2-40B4-BE49-F238E27FC236}">
                  <a16:creationId xmlns:a16="http://schemas.microsoft.com/office/drawing/2014/main" id="{6D80E2B3-DE0C-4011-9A1E-D665CBDDC5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99" r="6559"/>
            <a:stretch/>
          </p:blipFill>
          <p:spPr bwMode="auto">
            <a:xfrm flipH="1">
              <a:off x="4114316" y="2976714"/>
              <a:ext cx="1828800" cy="205800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A8B9177-8ADD-4445-8DDE-9730272D5454}"/>
              </a:ext>
            </a:extLst>
          </p:cNvPr>
          <p:cNvGrpSpPr/>
          <p:nvPr/>
        </p:nvGrpSpPr>
        <p:grpSpPr>
          <a:xfrm>
            <a:off x="6103449" y="3087514"/>
            <a:ext cx="1893962" cy="3303219"/>
            <a:chOff x="6112327" y="3363524"/>
            <a:chExt cx="1893962" cy="3303219"/>
          </a:xfrm>
        </p:grpSpPr>
        <p:pic>
          <p:nvPicPr>
            <p:cNvPr id="8202" name="Picture 10" descr="Image result for photo of adult eastern box turtle">
              <a:extLst>
                <a:ext uri="{FF2B5EF4-FFF2-40B4-BE49-F238E27FC236}">
                  <a16:creationId xmlns:a16="http://schemas.microsoft.com/office/drawing/2014/main" id="{D15086EB-80C0-44EE-BDC8-5389FC2C3D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72" r="24058"/>
            <a:stretch/>
          </p:blipFill>
          <p:spPr bwMode="auto">
            <a:xfrm>
              <a:off x="6177489" y="3363524"/>
              <a:ext cx="1828800" cy="216444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9770CD1-D47B-461F-B36C-7E73AEC6E3C0}"/>
                </a:ext>
              </a:extLst>
            </p:cNvPr>
            <p:cNvSpPr txBox="1"/>
            <p:nvPr/>
          </p:nvSpPr>
          <p:spPr>
            <a:xfrm>
              <a:off x="6112327" y="5527970"/>
              <a:ext cx="1893961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Eastern Box Turtles      </a:t>
              </a:r>
              <a:r>
                <a:rPr lang="en-US" sz="20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4-5 years </a:t>
              </a:r>
              <a:endParaRPr lang="en-US" sz="240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DE1D322-5F6E-4C29-BE06-F1013F79DEF9}"/>
              </a:ext>
            </a:extLst>
          </p:cNvPr>
          <p:cNvGrpSpPr/>
          <p:nvPr/>
        </p:nvGrpSpPr>
        <p:grpSpPr>
          <a:xfrm>
            <a:off x="8201461" y="3172731"/>
            <a:ext cx="1828800" cy="3419337"/>
            <a:chOff x="8201461" y="3172731"/>
            <a:chExt cx="1828800" cy="341933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CBD3F6-055F-4673-A381-A5FF4BD8F72B}"/>
                </a:ext>
              </a:extLst>
            </p:cNvPr>
            <p:cNvSpPr txBox="1"/>
            <p:nvPr/>
          </p:nvSpPr>
          <p:spPr>
            <a:xfrm>
              <a:off x="8240662" y="5083963"/>
              <a:ext cx="1723122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Southern Leopard Frogs </a:t>
              </a:r>
            </a:p>
            <a:p>
              <a:pPr algn="ctr"/>
              <a:r>
                <a:rPr lang="en-US" sz="20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3-4 months</a:t>
              </a:r>
            </a:p>
          </p:txBody>
        </p:sp>
        <p:pic>
          <p:nvPicPr>
            <p:cNvPr id="8206" name="Picture 14" descr="Image result for photo of southern leopard frog">
              <a:extLst>
                <a:ext uri="{FF2B5EF4-FFF2-40B4-BE49-F238E27FC236}">
                  <a16:creationId xmlns:a16="http://schemas.microsoft.com/office/drawing/2014/main" id="{D84672FE-4C5E-4AFA-884C-FC96993964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1461" y="3172731"/>
              <a:ext cx="1828800" cy="185979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2CF485-4605-42CD-ADB6-2EE9BF8AD863}"/>
              </a:ext>
            </a:extLst>
          </p:cNvPr>
          <p:cNvGrpSpPr/>
          <p:nvPr/>
        </p:nvGrpSpPr>
        <p:grpSpPr>
          <a:xfrm>
            <a:off x="10178919" y="3125800"/>
            <a:ext cx="1849287" cy="3123678"/>
            <a:chOff x="10178919" y="3125800"/>
            <a:chExt cx="1849287" cy="312367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DACB5A6-A5DC-4930-93F4-09024D7F8371}"/>
                </a:ext>
              </a:extLst>
            </p:cNvPr>
            <p:cNvSpPr txBox="1"/>
            <p:nvPr/>
          </p:nvSpPr>
          <p:spPr>
            <a:xfrm>
              <a:off x="10178919" y="5110705"/>
              <a:ext cx="1849287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Common Buckeyes       </a:t>
              </a:r>
              <a:r>
                <a:rPr lang="en-US" sz="20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2-3 weeks</a:t>
              </a:r>
              <a:endParaRPr lang="en-US" sz="240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8208" name="Picture 16" descr="Image result for photo of common buckeye butterfly">
              <a:extLst>
                <a:ext uri="{FF2B5EF4-FFF2-40B4-BE49-F238E27FC236}">
                  <a16:creationId xmlns:a16="http://schemas.microsoft.com/office/drawing/2014/main" id="{8D83415F-B974-4189-8FAE-F949A925F7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93" r="23304" b="3913"/>
            <a:stretch/>
          </p:blipFill>
          <p:spPr bwMode="auto">
            <a:xfrm>
              <a:off x="10199406" y="3125800"/>
              <a:ext cx="1828800" cy="195816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4701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8912</TotalTime>
  <Words>730</Words>
  <Application>Microsoft Office PowerPoint</Application>
  <PresentationFormat>Widescreen</PresentationFormat>
  <Paragraphs>121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Comic Sans MS</vt:lpstr>
      <vt:lpstr>Trebuchet MS</vt:lpstr>
      <vt:lpstr>Berlin</vt:lpstr>
      <vt:lpstr>Comparing Life Cycles</vt:lpstr>
      <vt:lpstr>Do all organisms have a life cycle?</vt:lpstr>
      <vt:lpstr>Second, what is a life cycle?</vt:lpstr>
      <vt:lpstr>What do organisms’ life cycles have in common?</vt:lpstr>
      <vt:lpstr>PowerPoint Presentation</vt:lpstr>
      <vt:lpstr>Do humans experience the same type of “growth” from a baby to an adult as other animals do?</vt:lpstr>
      <vt:lpstr>Do all animals experience the same type of “growth” from a baby to an adult?</vt:lpstr>
      <vt:lpstr>Another example of metamorphosis during “growth”…</vt:lpstr>
      <vt:lpstr>Do other animals take 15-20 years to grow and mature into adults like humans do? </vt:lpstr>
      <vt:lpstr>Do all animals complete their life cycles and die in the same amount of time?</vt:lpstr>
      <vt:lpstr>What happens if the adult animals die before they can reproduce?</vt:lpstr>
      <vt:lpstr>What happens if ALL of the adults of a species are unable to reproduce?</vt:lpstr>
      <vt:lpstr>What animals could we find in our outdoor classroom? Which part of their life cycle could we find?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April Waltz</dc:creator>
  <cp:lastModifiedBy>Allison Tjelmeland</cp:lastModifiedBy>
  <cp:revision>195</cp:revision>
  <dcterms:created xsi:type="dcterms:W3CDTF">2018-06-22T20:13:25Z</dcterms:created>
  <dcterms:modified xsi:type="dcterms:W3CDTF">2021-04-11T06:15:47Z</dcterms:modified>
</cp:coreProperties>
</file>