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1"/>
  </p:sldMasterIdLst>
  <p:sldIdLst>
    <p:sldId id="256" r:id="rId2"/>
    <p:sldId id="258" r:id="rId3"/>
    <p:sldId id="268" r:id="rId4"/>
    <p:sldId id="264" r:id="rId5"/>
    <p:sldId id="278" r:id="rId6"/>
    <p:sldId id="267" r:id="rId7"/>
    <p:sldId id="279" r:id="rId8"/>
    <p:sldId id="283" r:id="rId9"/>
    <p:sldId id="284" r:id="rId10"/>
    <p:sldId id="285" r:id="rId11"/>
    <p:sldId id="286" r:id="rId12"/>
    <p:sldId id="287" r:id="rId13"/>
    <p:sldId id="277" r:id="rId14"/>
    <p:sldId id="282" r:id="rId15"/>
    <p:sldId id="273" r:id="rId16"/>
    <p:sldId id="261" r:id="rId17"/>
    <p:sldId id="270"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009900"/>
    <a:srgbClr val="FF9900"/>
    <a:srgbClr val="996633"/>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3" d="100"/>
          <a:sy n="73" d="100"/>
        </p:scale>
        <p:origin x="61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F239A9A-B4B0-4B32-B8CD-2E25E95134C4}" type="datetimeFigureOut">
              <a:rPr lang="en-US" smtClean="0"/>
              <a:t>4/11/2021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998467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25518A9-B687-4302-9395-2322403C6656}" type="datetimeFigureOut">
              <a:rPr lang="en-US" smtClean="0"/>
              <a:t>4/11/2021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3338265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A99A684-0CB7-41E9-A4DF-5D1C2CA5BF6F}" type="datetimeFigureOut">
              <a:rPr lang="en-US" smtClean="0"/>
              <a:t>4/11/2021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5263385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EDD7C35-9E19-4518-A4B2-3B09CD8CC756}" type="datetimeFigureOut">
              <a:rPr lang="en-US" smtClean="0"/>
              <a:t>4/11/2021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smtClean="0"/>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29371122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96DA8-8897-4DDF-BFB6-5D83863C837A}" type="datetimeFigureOut">
              <a:rPr lang="en-US" smtClean="0"/>
              <a:t>4/11/2021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1280228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DCBBA708-C5F0-412D-90E2-1919F0D196AE}" type="datetimeFigureOut">
              <a:rPr lang="en-US" smtClean="0"/>
              <a:t>4/11/2021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7680268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A9C8F8FA-EF43-4642-9368-3F4E33039BD9}" type="datetimeFigureOut">
              <a:rPr lang="en-US" smtClean="0"/>
              <a:t>4/11/2021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347490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61E721-B01C-4D5D-A3CA-2E5518383F10}" type="datetimeFigureOut">
              <a:rPr lang="en-US" smtClean="0"/>
              <a:t>4/11/2021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5727380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6513FEF9-69D0-4F8C-A336-59491FBEDC47}" type="datetimeFigureOut">
              <a:rPr lang="en-US" smtClean="0"/>
              <a:t>4/11/2021</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4028063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1E21DC-8981-44E6-BC8C-2BA8F673FFBB}" type="datetimeFigureOut">
              <a:rPr lang="en-US" smtClean="0"/>
              <a:t>4/11/2021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1706028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EB9C5D3-0140-4E75-8D7F-C0623D06DFD7}" type="datetimeFigureOut">
              <a:rPr lang="en-US" smtClean="0"/>
              <a:t>4/11/2021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6024765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A5666F9-5B40-48E0-8DFD-99EF944CDD22}" type="datetimeFigureOut">
              <a:rPr lang="en-US" smtClean="0"/>
              <a:t>4/11/2021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104945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A698D6B-2C72-4E21-9893-A649C6E2A47D}" type="datetimeFigureOut">
              <a:rPr lang="en-US" smtClean="0"/>
              <a:t>4/11/2021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2792359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86811C9-A66C-49F0-970E-F7B68D9109A0}" type="datetimeFigureOut">
              <a:rPr lang="en-US" smtClean="0"/>
              <a:t>4/11/2021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9278573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6C01AE78-96A2-4A23-B183-3B6DB4374FE7}" type="datetimeFigureOut">
              <a:rPr lang="en-US" smtClean="0"/>
              <a:t>4/11/2021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747438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3AE0757-B101-4811-9189-10EB2F458E2D}" type="datetimeFigureOut">
              <a:rPr lang="en-US" smtClean="0"/>
              <a:t>4/11/2021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1838281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EBDC078-589F-40E3-816C-EE21D62B5BBA}" type="datetimeFigureOut">
              <a:rPr lang="en-US" smtClean="0"/>
              <a:t>4/11/2021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5973595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2">
                <a:lumMod val="40000"/>
                <a:lumOff val="60000"/>
              </a:schemeClr>
            </a:gs>
            <a:gs pos="50000">
              <a:srgbClr val="FFCC00"/>
            </a:gs>
            <a:gs pos="100000">
              <a:srgbClr val="FF9900"/>
            </a:gs>
          </a:gsLst>
          <a:lin ang="10800000" scaled="1"/>
          <a:tileRect/>
        </a:gradFill>
        <a:effectLst/>
      </p:bgPr>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C7004436-CA73-4D53-89B4-2A5C7347BF2F}" type="datetimeFigureOut">
              <a:rPr lang="en-US" smtClean="0"/>
              <a:t>4/11/2021</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5640819"/>
      </p:ext>
    </p:extLst>
  </p:cSld>
  <p:clrMap bg1="dk1" tx1="lt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 Id="rId5" Type="http://schemas.openxmlformats.org/officeDocument/2006/relationships/image" Target="../media/image31.JPG"/><Relationship Id="rId4" Type="http://schemas.openxmlformats.org/officeDocument/2006/relationships/image" Target="../media/image30.JP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40000"/>
                <a:lumOff val="60000"/>
              </a:schemeClr>
            </a:gs>
            <a:gs pos="32000">
              <a:srgbClr val="FFCC00"/>
            </a:gs>
            <a:gs pos="100000">
              <a:srgbClr val="FF9900"/>
            </a:gs>
          </a:gsLst>
          <a:lin ang="108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7047D-DE77-49B2-BDE3-4C787F6DE4B1}"/>
              </a:ext>
            </a:extLst>
          </p:cNvPr>
          <p:cNvSpPr>
            <a:spLocks noGrp="1"/>
          </p:cNvSpPr>
          <p:nvPr>
            <p:ph type="ctrTitle"/>
          </p:nvPr>
        </p:nvSpPr>
        <p:spPr>
          <a:xfrm>
            <a:off x="0" y="2733709"/>
            <a:ext cx="8961120" cy="1117687"/>
          </a:xfrm>
        </p:spPr>
        <p:txBody>
          <a:bodyPr/>
          <a:lstStyle/>
          <a:p>
            <a:pPr algn="ctr"/>
            <a:r>
              <a:rPr lang="en-US" sz="4800" dirty="0">
                <a:latin typeface="Comic Sans MS" panose="030F0702030302020204" pitchFamily="66" charset="0"/>
              </a:rPr>
              <a:t>Parts of a Plant</a:t>
            </a:r>
          </a:p>
        </p:txBody>
      </p:sp>
      <p:sp>
        <p:nvSpPr>
          <p:cNvPr id="3" name="Subtitle 2">
            <a:extLst>
              <a:ext uri="{FF2B5EF4-FFF2-40B4-BE49-F238E27FC236}">
                <a16:creationId xmlns:a16="http://schemas.microsoft.com/office/drawing/2014/main" id="{F1E7A6B8-C139-4184-BC61-DB0473EEBAA2}"/>
              </a:ext>
            </a:extLst>
          </p:cNvPr>
          <p:cNvSpPr>
            <a:spLocks noGrp="1"/>
          </p:cNvSpPr>
          <p:nvPr>
            <p:ph type="subTitle" idx="1"/>
          </p:nvPr>
        </p:nvSpPr>
        <p:spPr>
          <a:xfrm>
            <a:off x="802986" y="4385243"/>
            <a:ext cx="8021470" cy="479619"/>
          </a:xfrm>
        </p:spPr>
        <p:txBody>
          <a:bodyPr>
            <a:normAutofit fontScale="92500"/>
          </a:bodyPr>
          <a:lstStyle/>
          <a:p>
            <a:pPr algn="l"/>
            <a:r>
              <a:rPr lang="en-US" dirty="0"/>
              <a:t>Alabama Wildlife Federation Outdoor Classroom Field Journal Activity</a:t>
            </a:r>
          </a:p>
        </p:txBody>
      </p:sp>
      <p:pic>
        <p:nvPicPr>
          <p:cNvPr id="5" name="Picture 4">
            <a:extLst>
              <a:ext uri="{FF2B5EF4-FFF2-40B4-BE49-F238E27FC236}">
                <a16:creationId xmlns:a16="http://schemas.microsoft.com/office/drawing/2014/main" id="{E3B1309A-60C2-4962-B048-721A40B76276}"/>
              </a:ext>
            </a:extLst>
          </p:cNvPr>
          <p:cNvPicPr>
            <a:picLocks noChangeAspect="1"/>
          </p:cNvPicPr>
          <p:nvPr/>
        </p:nvPicPr>
        <p:blipFill>
          <a:blip r:embed="rId2"/>
          <a:stretch>
            <a:fillRect/>
          </a:stretch>
        </p:blipFill>
        <p:spPr>
          <a:xfrm>
            <a:off x="162906" y="4275255"/>
            <a:ext cx="640080" cy="640080"/>
          </a:xfrm>
          <a:prstGeom prst="rect">
            <a:avLst/>
          </a:prstGeom>
        </p:spPr>
      </p:pic>
      <p:sp>
        <p:nvSpPr>
          <p:cNvPr id="6" name="Subtitle 2">
            <a:extLst>
              <a:ext uri="{FF2B5EF4-FFF2-40B4-BE49-F238E27FC236}">
                <a16:creationId xmlns:a16="http://schemas.microsoft.com/office/drawing/2014/main" id="{C3AF8BE1-598F-4509-B4F7-BC4E4F6FA400}"/>
              </a:ext>
            </a:extLst>
          </p:cNvPr>
          <p:cNvSpPr txBox="1">
            <a:spLocks/>
          </p:cNvSpPr>
          <p:nvPr/>
        </p:nvSpPr>
        <p:spPr>
          <a:xfrm>
            <a:off x="71120" y="5525008"/>
            <a:ext cx="6380480" cy="1332992"/>
          </a:xfrm>
          <a:prstGeom prst="rect">
            <a:avLst/>
          </a:prstGeom>
        </p:spPr>
        <p:txBody>
          <a:bodyPr vert="horz" lIns="91440" tIns="45720" rIns="91440" bIns="45720" rtlCol="0">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To use this interactive PowerPoint with your students:</a:t>
            </a:r>
          </a:p>
          <a:p>
            <a:pPr marL="342900" indent="-342900">
              <a:buClr>
                <a:schemeClr val="tx1"/>
              </a:buClr>
              <a:buFont typeface="+mj-lt"/>
              <a:buAutoNum type="arabicPeriod"/>
            </a:pPr>
            <a:r>
              <a:rPr lang="en-US" dirty="0"/>
              <a:t>Click on “</a:t>
            </a:r>
            <a:r>
              <a:rPr lang="en-US" dirty="0">
                <a:solidFill>
                  <a:srgbClr val="FF0000"/>
                </a:solidFill>
              </a:rPr>
              <a:t>Enable Editing</a:t>
            </a:r>
            <a:r>
              <a:rPr lang="en-US" dirty="0"/>
              <a:t>.”</a:t>
            </a:r>
          </a:p>
          <a:p>
            <a:pPr marL="342900" indent="-342900">
              <a:buClr>
                <a:schemeClr val="tx1"/>
              </a:buClr>
              <a:buFont typeface="+mj-lt"/>
              <a:buAutoNum type="arabicPeriod"/>
            </a:pPr>
            <a:r>
              <a:rPr lang="en-US" dirty="0"/>
              <a:t>Click the “</a:t>
            </a:r>
            <a:r>
              <a:rPr lang="en-US" dirty="0">
                <a:solidFill>
                  <a:srgbClr val="FF0000"/>
                </a:solidFill>
              </a:rPr>
              <a:t>Slide Show</a:t>
            </a:r>
            <a:r>
              <a:rPr lang="en-US" dirty="0"/>
              <a:t>” tab at the top of the screen.</a:t>
            </a:r>
          </a:p>
          <a:p>
            <a:pPr marL="342900" indent="-342900">
              <a:buClr>
                <a:schemeClr val="tx1"/>
              </a:buClr>
              <a:buFont typeface="+mj-lt"/>
              <a:buAutoNum type="arabicPeriod"/>
            </a:pPr>
            <a:r>
              <a:rPr lang="en-US" dirty="0"/>
              <a:t>Then choose “</a:t>
            </a:r>
            <a:r>
              <a:rPr lang="en-US" dirty="0">
                <a:solidFill>
                  <a:srgbClr val="FF0000"/>
                </a:solidFill>
              </a:rPr>
              <a:t>From Beginning</a:t>
            </a:r>
            <a:r>
              <a:rPr lang="en-US" dirty="0"/>
              <a:t>” from the menu.</a:t>
            </a:r>
          </a:p>
        </p:txBody>
      </p:sp>
    </p:spTree>
    <p:extLst>
      <p:ext uri="{BB962C8B-B14F-4D97-AF65-F5344CB8AC3E}">
        <p14:creationId xmlns:p14="http://schemas.microsoft.com/office/powerpoint/2010/main" val="21041372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B79EE-F2C2-4750-AEE4-C0396D129714}"/>
              </a:ext>
            </a:extLst>
          </p:cNvPr>
          <p:cNvSpPr>
            <a:spLocks noGrp="1"/>
          </p:cNvSpPr>
          <p:nvPr>
            <p:ph type="title"/>
          </p:nvPr>
        </p:nvSpPr>
        <p:spPr>
          <a:xfrm>
            <a:off x="0" y="527901"/>
            <a:ext cx="10586301" cy="1508289"/>
          </a:xfrm>
        </p:spPr>
        <p:txBody>
          <a:bodyPr>
            <a:noAutofit/>
          </a:bodyPr>
          <a:lstStyle/>
          <a:p>
            <a:pPr algn="ctr"/>
            <a:r>
              <a:rPr lang="en-US" dirty="0">
                <a:latin typeface="Comic Sans MS" panose="030F0702030302020204" pitchFamily="66" charset="0"/>
              </a:rPr>
              <a:t>How does a plant create seeds?</a:t>
            </a:r>
          </a:p>
        </p:txBody>
      </p:sp>
      <p:pic>
        <p:nvPicPr>
          <p:cNvPr id="3076" name="Picture 4" descr="Image result for photo of sunflowers">
            <a:extLst>
              <a:ext uri="{FF2B5EF4-FFF2-40B4-BE49-F238E27FC236}">
                <a16:creationId xmlns:a16="http://schemas.microsoft.com/office/drawing/2014/main" id="{D1B88E90-E2E0-4F62-A362-9A74652BDFB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7414" r="37494"/>
          <a:stretch/>
        </p:blipFill>
        <p:spPr bwMode="auto">
          <a:xfrm>
            <a:off x="198081" y="2152612"/>
            <a:ext cx="3643656" cy="286232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78" name="Picture 6" descr="Image result for photo of sunflowers with seeds">
            <a:extLst>
              <a:ext uri="{FF2B5EF4-FFF2-40B4-BE49-F238E27FC236}">
                <a16:creationId xmlns:a16="http://schemas.microsoft.com/office/drawing/2014/main" id="{90B5377B-C773-4849-9EAD-527000A26CD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782" t="1598"/>
          <a:stretch/>
        </p:blipFill>
        <p:spPr bwMode="auto">
          <a:xfrm>
            <a:off x="8018733" y="4329156"/>
            <a:ext cx="3172561" cy="250093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BF1A8A2-71EF-4A8A-B978-BF9C81DC3A64}"/>
              </a:ext>
            </a:extLst>
          </p:cNvPr>
          <p:cNvSpPr txBox="1"/>
          <p:nvPr/>
        </p:nvSpPr>
        <p:spPr>
          <a:xfrm>
            <a:off x="3959815" y="3099498"/>
            <a:ext cx="5641385" cy="954107"/>
          </a:xfrm>
          <a:prstGeom prst="rect">
            <a:avLst/>
          </a:prstGeom>
          <a:noFill/>
        </p:spPr>
        <p:txBody>
          <a:bodyPr wrap="square" rtlCol="0">
            <a:spAutoFit/>
          </a:bodyPr>
          <a:lstStyle/>
          <a:p>
            <a:pPr algn="ctr"/>
            <a:r>
              <a:rPr lang="en-US" sz="2800" dirty="0">
                <a:solidFill>
                  <a:schemeClr val="bg1"/>
                </a:solidFill>
                <a:latin typeface="Comic Sans MS" panose="030F0702030302020204" pitchFamily="66" charset="0"/>
              </a:rPr>
              <a:t>For example, a sunflower has hundreds of tiny little flowers. </a:t>
            </a:r>
          </a:p>
        </p:txBody>
      </p:sp>
      <p:sp>
        <p:nvSpPr>
          <p:cNvPr id="8" name="TextBox 7">
            <a:extLst>
              <a:ext uri="{FF2B5EF4-FFF2-40B4-BE49-F238E27FC236}">
                <a16:creationId xmlns:a16="http://schemas.microsoft.com/office/drawing/2014/main" id="{BBADEEC2-F2D7-45D6-9D3A-E9A6AD5F5F2E}"/>
              </a:ext>
            </a:extLst>
          </p:cNvPr>
          <p:cNvSpPr txBox="1"/>
          <p:nvPr/>
        </p:nvSpPr>
        <p:spPr>
          <a:xfrm>
            <a:off x="1000705" y="5254200"/>
            <a:ext cx="6742247" cy="1384995"/>
          </a:xfrm>
          <a:prstGeom prst="rect">
            <a:avLst/>
          </a:prstGeom>
          <a:noFill/>
        </p:spPr>
        <p:txBody>
          <a:bodyPr wrap="square" rtlCol="0">
            <a:spAutoFit/>
          </a:bodyPr>
          <a:lstStyle/>
          <a:p>
            <a:pPr algn="ctr"/>
            <a:r>
              <a:rPr lang="en-US" sz="2800" dirty="0">
                <a:solidFill>
                  <a:schemeClr val="bg1"/>
                </a:solidFill>
                <a:latin typeface="Comic Sans MS" panose="030F0702030302020204" pitchFamily="66" charset="0"/>
              </a:rPr>
              <a:t>Each tiny flower can produce one seed, so one sunflower plant can produce hundreds of seeds.</a:t>
            </a:r>
          </a:p>
        </p:txBody>
      </p:sp>
      <p:cxnSp>
        <p:nvCxnSpPr>
          <p:cNvPr id="6" name="Straight Arrow Connector 5">
            <a:extLst>
              <a:ext uri="{FF2B5EF4-FFF2-40B4-BE49-F238E27FC236}">
                <a16:creationId xmlns:a16="http://schemas.microsoft.com/office/drawing/2014/main" id="{BFEDF60D-D26E-4601-BC8E-3A6EDE507737}"/>
              </a:ext>
            </a:extLst>
          </p:cNvPr>
          <p:cNvCxnSpPr>
            <a:cxnSpLocks/>
          </p:cNvCxnSpPr>
          <p:nvPr/>
        </p:nvCxnSpPr>
        <p:spPr>
          <a:xfrm flipH="1">
            <a:off x="1803558" y="3429000"/>
            <a:ext cx="2423002" cy="595929"/>
          </a:xfrm>
          <a:prstGeom prst="straightConnector1">
            <a:avLst/>
          </a:prstGeom>
          <a:ln w="5715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1B54CFC7-BE22-44C7-B3BF-44CEBE2719F1}"/>
              </a:ext>
            </a:extLst>
          </p:cNvPr>
          <p:cNvCxnSpPr>
            <a:cxnSpLocks/>
          </p:cNvCxnSpPr>
          <p:nvPr/>
        </p:nvCxnSpPr>
        <p:spPr>
          <a:xfrm flipV="1">
            <a:off x="7457440" y="5699760"/>
            <a:ext cx="2062480" cy="254000"/>
          </a:xfrm>
          <a:prstGeom prst="straightConnector1">
            <a:avLst/>
          </a:prstGeom>
          <a:ln w="5715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57D5033A-4A3E-4FEA-9381-2C0CE720FAD3}"/>
              </a:ext>
            </a:extLst>
          </p:cNvPr>
          <p:cNvSpPr txBox="1"/>
          <p:nvPr/>
        </p:nvSpPr>
        <p:spPr>
          <a:xfrm>
            <a:off x="3959815" y="2275456"/>
            <a:ext cx="8155985" cy="553998"/>
          </a:xfrm>
          <a:prstGeom prst="rect">
            <a:avLst/>
          </a:prstGeom>
          <a:noFill/>
        </p:spPr>
        <p:txBody>
          <a:bodyPr wrap="square" rtlCol="0">
            <a:spAutoFit/>
          </a:bodyPr>
          <a:lstStyle/>
          <a:p>
            <a:pPr algn="ctr"/>
            <a:r>
              <a:rPr lang="en-US" sz="3000" dirty="0">
                <a:solidFill>
                  <a:schemeClr val="bg1"/>
                </a:solidFill>
                <a:latin typeface="Comic Sans MS" panose="030F0702030302020204" pitchFamily="66" charset="0"/>
              </a:rPr>
              <a:t>A plant uses its flower(s) to create seed(s). </a:t>
            </a:r>
          </a:p>
        </p:txBody>
      </p:sp>
    </p:spTree>
    <p:extLst>
      <p:ext uri="{BB962C8B-B14F-4D97-AF65-F5344CB8AC3E}">
        <p14:creationId xmlns:p14="http://schemas.microsoft.com/office/powerpoint/2010/main" val="199402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7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FDEE54B-8376-42C3-AA6F-125488270904}"/>
              </a:ext>
            </a:extLst>
          </p:cNvPr>
          <p:cNvPicPr>
            <a:picLocks noChangeAspect="1"/>
          </p:cNvPicPr>
          <p:nvPr/>
        </p:nvPicPr>
        <p:blipFill>
          <a:blip r:embed="rId2"/>
          <a:stretch>
            <a:fillRect/>
          </a:stretch>
        </p:blipFill>
        <p:spPr>
          <a:xfrm>
            <a:off x="81280" y="4046905"/>
            <a:ext cx="4802604" cy="2378720"/>
          </a:xfrm>
          <a:prstGeom prst="rect">
            <a:avLst/>
          </a:prstGeom>
        </p:spPr>
      </p:pic>
      <p:sp>
        <p:nvSpPr>
          <p:cNvPr id="2" name="Title 1">
            <a:extLst>
              <a:ext uri="{FF2B5EF4-FFF2-40B4-BE49-F238E27FC236}">
                <a16:creationId xmlns:a16="http://schemas.microsoft.com/office/drawing/2014/main" id="{23CB79EE-F2C2-4750-AEE4-C0396D129714}"/>
              </a:ext>
            </a:extLst>
          </p:cNvPr>
          <p:cNvSpPr>
            <a:spLocks noGrp="1"/>
          </p:cNvSpPr>
          <p:nvPr>
            <p:ph type="title"/>
          </p:nvPr>
        </p:nvSpPr>
        <p:spPr>
          <a:xfrm>
            <a:off x="872987" y="520203"/>
            <a:ext cx="9811728" cy="1508289"/>
          </a:xfrm>
        </p:spPr>
        <p:txBody>
          <a:bodyPr>
            <a:noAutofit/>
          </a:bodyPr>
          <a:lstStyle/>
          <a:p>
            <a:pPr algn="ctr">
              <a:lnSpc>
                <a:spcPct val="100000"/>
              </a:lnSpc>
              <a:spcAft>
                <a:spcPts val="2400"/>
              </a:spcAft>
            </a:pPr>
            <a:r>
              <a:rPr lang="en-US" dirty="0">
                <a:latin typeface="Comic Sans MS" panose="030F0702030302020204" pitchFamily="66" charset="0"/>
              </a:rPr>
              <a:t>How do the parts of a flower (or flowers) work together to create a seed?</a:t>
            </a:r>
          </a:p>
        </p:txBody>
      </p:sp>
      <p:sp>
        <p:nvSpPr>
          <p:cNvPr id="4" name="TextBox 3">
            <a:extLst>
              <a:ext uri="{FF2B5EF4-FFF2-40B4-BE49-F238E27FC236}">
                <a16:creationId xmlns:a16="http://schemas.microsoft.com/office/drawing/2014/main" id="{C5E6FAF9-17DE-4B14-9625-6495C61168F2}"/>
              </a:ext>
            </a:extLst>
          </p:cNvPr>
          <p:cNvSpPr txBox="1"/>
          <p:nvPr/>
        </p:nvSpPr>
        <p:spPr>
          <a:xfrm>
            <a:off x="872987" y="2139184"/>
            <a:ext cx="10446026" cy="1815882"/>
          </a:xfrm>
          <a:prstGeom prst="rect">
            <a:avLst/>
          </a:prstGeom>
          <a:noFill/>
        </p:spPr>
        <p:txBody>
          <a:bodyPr wrap="square" rtlCol="0">
            <a:spAutoFit/>
          </a:bodyPr>
          <a:lstStyle/>
          <a:p>
            <a:pPr algn="ctr"/>
            <a:r>
              <a:rPr lang="en-US" sz="2800" dirty="0">
                <a:solidFill>
                  <a:schemeClr val="bg1"/>
                </a:solidFill>
                <a:latin typeface="Comic Sans MS" panose="030F0702030302020204" pitchFamily="66" charset="0"/>
              </a:rPr>
              <a:t>Plants require a male and female of the same species           to create a seed…</a:t>
            </a:r>
          </a:p>
          <a:p>
            <a:pPr algn="ctr"/>
            <a:r>
              <a:rPr lang="en-US" sz="2800" dirty="0">
                <a:solidFill>
                  <a:schemeClr val="bg1"/>
                </a:solidFill>
                <a:latin typeface="Comic Sans MS" panose="030F0702030302020204" pitchFamily="66" charset="0"/>
              </a:rPr>
              <a:t>just like animals need a male and female of the same species to create a baby. </a:t>
            </a:r>
          </a:p>
        </p:txBody>
      </p:sp>
      <p:sp>
        <p:nvSpPr>
          <p:cNvPr id="17" name="TextBox 16">
            <a:extLst>
              <a:ext uri="{FF2B5EF4-FFF2-40B4-BE49-F238E27FC236}">
                <a16:creationId xmlns:a16="http://schemas.microsoft.com/office/drawing/2014/main" id="{D7C9B485-9188-4324-B5A1-814A5FBC9922}"/>
              </a:ext>
            </a:extLst>
          </p:cNvPr>
          <p:cNvSpPr txBox="1"/>
          <p:nvPr/>
        </p:nvSpPr>
        <p:spPr>
          <a:xfrm>
            <a:off x="5076663" y="4194330"/>
            <a:ext cx="6755558" cy="954107"/>
          </a:xfrm>
          <a:prstGeom prst="rect">
            <a:avLst/>
          </a:prstGeom>
          <a:noFill/>
        </p:spPr>
        <p:txBody>
          <a:bodyPr wrap="square" rtlCol="0">
            <a:spAutoFit/>
          </a:bodyPr>
          <a:lstStyle/>
          <a:p>
            <a:r>
              <a:rPr lang="en-US" sz="2800" dirty="0">
                <a:solidFill>
                  <a:schemeClr val="bg1"/>
                </a:solidFill>
                <a:latin typeface="Comic Sans MS" panose="030F0702030302020204" pitchFamily="66" charset="0"/>
              </a:rPr>
              <a:t>The male part is called the </a:t>
            </a:r>
            <a:r>
              <a:rPr lang="en-US" sz="2800" u="sng" dirty="0">
                <a:solidFill>
                  <a:srgbClr val="C00000"/>
                </a:solidFill>
                <a:latin typeface="Comic Sans MS" panose="030F0702030302020204" pitchFamily="66" charset="0"/>
              </a:rPr>
              <a:t>stamen</a:t>
            </a:r>
            <a:r>
              <a:rPr lang="en-US" sz="2800" dirty="0">
                <a:solidFill>
                  <a:schemeClr val="bg1"/>
                </a:solidFill>
                <a:latin typeface="Comic Sans MS" panose="030F0702030302020204" pitchFamily="66" charset="0"/>
              </a:rPr>
              <a:t>, and it includes the </a:t>
            </a:r>
            <a:r>
              <a:rPr lang="en-US" sz="2800" dirty="0">
                <a:solidFill>
                  <a:srgbClr val="FF0000"/>
                </a:solidFill>
                <a:latin typeface="Comic Sans MS" panose="030F0702030302020204" pitchFamily="66" charset="0"/>
              </a:rPr>
              <a:t>filament</a:t>
            </a:r>
            <a:r>
              <a:rPr lang="en-US" sz="2800" dirty="0">
                <a:solidFill>
                  <a:schemeClr val="bg1"/>
                </a:solidFill>
                <a:latin typeface="Comic Sans MS" panose="030F0702030302020204" pitchFamily="66" charset="0"/>
              </a:rPr>
              <a:t> and the </a:t>
            </a:r>
            <a:r>
              <a:rPr lang="en-US" sz="2800" dirty="0">
                <a:solidFill>
                  <a:srgbClr val="FF0000"/>
                </a:solidFill>
                <a:latin typeface="Comic Sans MS" panose="030F0702030302020204" pitchFamily="66" charset="0"/>
              </a:rPr>
              <a:t>anther</a:t>
            </a:r>
            <a:r>
              <a:rPr lang="en-US" sz="2800" dirty="0">
                <a:solidFill>
                  <a:schemeClr val="bg1"/>
                </a:solidFill>
                <a:latin typeface="Comic Sans MS" panose="030F0702030302020204" pitchFamily="66" charset="0"/>
              </a:rPr>
              <a:t>.</a:t>
            </a:r>
          </a:p>
        </p:txBody>
      </p:sp>
      <p:sp>
        <p:nvSpPr>
          <p:cNvPr id="18" name="TextBox 17">
            <a:extLst>
              <a:ext uri="{FF2B5EF4-FFF2-40B4-BE49-F238E27FC236}">
                <a16:creationId xmlns:a16="http://schemas.microsoft.com/office/drawing/2014/main" id="{2CD3078F-8A63-4B91-B692-51B5A0643B85}"/>
              </a:ext>
            </a:extLst>
          </p:cNvPr>
          <p:cNvSpPr txBox="1"/>
          <p:nvPr/>
        </p:nvSpPr>
        <p:spPr>
          <a:xfrm>
            <a:off x="5076663" y="5383690"/>
            <a:ext cx="6665843" cy="954107"/>
          </a:xfrm>
          <a:prstGeom prst="rect">
            <a:avLst/>
          </a:prstGeom>
          <a:noFill/>
        </p:spPr>
        <p:txBody>
          <a:bodyPr wrap="square" rtlCol="0">
            <a:spAutoFit/>
          </a:bodyPr>
          <a:lstStyle/>
          <a:p>
            <a:r>
              <a:rPr lang="en-US" sz="2800" dirty="0">
                <a:solidFill>
                  <a:schemeClr val="bg1"/>
                </a:solidFill>
                <a:latin typeface="Comic Sans MS" panose="030F0702030302020204" pitchFamily="66" charset="0"/>
              </a:rPr>
              <a:t>The female part is called a </a:t>
            </a:r>
            <a:r>
              <a:rPr lang="en-US" sz="2800" u="sng" dirty="0">
                <a:solidFill>
                  <a:srgbClr val="C00000"/>
                </a:solidFill>
                <a:latin typeface="Comic Sans MS" panose="030F0702030302020204" pitchFamily="66" charset="0"/>
              </a:rPr>
              <a:t>pistil</a:t>
            </a:r>
            <a:r>
              <a:rPr lang="en-US" sz="2800" dirty="0">
                <a:solidFill>
                  <a:schemeClr val="bg1"/>
                </a:solidFill>
                <a:latin typeface="Comic Sans MS" panose="030F0702030302020204" pitchFamily="66" charset="0"/>
              </a:rPr>
              <a:t>, and it includes the </a:t>
            </a:r>
            <a:r>
              <a:rPr lang="en-US" sz="2800" dirty="0">
                <a:solidFill>
                  <a:srgbClr val="FF0000"/>
                </a:solidFill>
                <a:latin typeface="Comic Sans MS" panose="030F0702030302020204" pitchFamily="66" charset="0"/>
              </a:rPr>
              <a:t>stigma</a:t>
            </a:r>
            <a:r>
              <a:rPr lang="en-US" sz="2800" dirty="0">
                <a:solidFill>
                  <a:schemeClr val="bg1"/>
                </a:solidFill>
                <a:latin typeface="Comic Sans MS" panose="030F0702030302020204" pitchFamily="66" charset="0"/>
              </a:rPr>
              <a:t>, </a:t>
            </a:r>
            <a:r>
              <a:rPr lang="en-US" sz="2800" dirty="0">
                <a:solidFill>
                  <a:srgbClr val="FF0000"/>
                </a:solidFill>
                <a:latin typeface="Comic Sans MS" panose="030F0702030302020204" pitchFamily="66" charset="0"/>
              </a:rPr>
              <a:t>style</a:t>
            </a:r>
            <a:r>
              <a:rPr lang="en-US" sz="2800" dirty="0">
                <a:solidFill>
                  <a:schemeClr val="bg1"/>
                </a:solidFill>
                <a:latin typeface="Comic Sans MS" panose="030F0702030302020204" pitchFamily="66" charset="0"/>
              </a:rPr>
              <a:t>, and </a:t>
            </a:r>
            <a:r>
              <a:rPr lang="en-US" sz="2800" dirty="0">
                <a:solidFill>
                  <a:srgbClr val="FF0000"/>
                </a:solidFill>
                <a:latin typeface="Comic Sans MS" panose="030F0702030302020204" pitchFamily="66" charset="0"/>
              </a:rPr>
              <a:t>ovary</a:t>
            </a:r>
            <a:r>
              <a:rPr lang="en-US" sz="2800" dirty="0">
                <a:solidFill>
                  <a:schemeClr val="bg1"/>
                </a:solidFill>
                <a:latin typeface="Comic Sans MS" panose="030F0702030302020204" pitchFamily="66" charset="0"/>
              </a:rPr>
              <a:t>.</a:t>
            </a:r>
          </a:p>
        </p:txBody>
      </p:sp>
      <p:sp>
        <p:nvSpPr>
          <p:cNvPr id="3" name="Oval 2">
            <a:extLst>
              <a:ext uri="{FF2B5EF4-FFF2-40B4-BE49-F238E27FC236}">
                <a16:creationId xmlns:a16="http://schemas.microsoft.com/office/drawing/2014/main" id="{A209A762-89FA-47A1-BCDA-073AFCFCAA01}"/>
              </a:ext>
            </a:extLst>
          </p:cNvPr>
          <p:cNvSpPr/>
          <p:nvPr/>
        </p:nvSpPr>
        <p:spPr>
          <a:xfrm>
            <a:off x="2091661" y="4548804"/>
            <a:ext cx="609154" cy="834886"/>
          </a:xfrm>
          <a:prstGeom prst="ellipse">
            <a:avLst/>
          </a:prstGeom>
          <a:noFill/>
          <a:ln w="762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68B7E3E-1A1A-4430-9720-22FD6E707058}"/>
              </a:ext>
            </a:extLst>
          </p:cNvPr>
          <p:cNvSpPr/>
          <p:nvPr/>
        </p:nvSpPr>
        <p:spPr>
          <a:xfrm>
            <a:off x="2396238" y="4370125"/>
            <a:ext cx="609154" cy="1732280"/>
          </a:xfrm>
          <a:prstGeom prst="ellipse">
            <a:avLst/>
          </a:prstGeom>
          <a:noFill/>
          <a:ln w="762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076FCA54-2899-4B9D-9C41-E9A9520A4D56}"/>
              </a:ext>
            </a:extLst>
          </p:cNvPr>
          <p:cNvSpPr/>
          <p:nvPr/>
        </p:nvSpPr>
        <p:spPr>
          <a:xfrm>
            <a:off x="2748349" y="4553843"/>
            <a:ext cx="609154" cy="834886"/>
          </a:xfrm>
          <a:prstGeom prst="ellipse">
            <a:avLst/>
          </a:prstGeom>
          <a:noFill/>
          <a:ln w="762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8079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7" grpId="0"/>
      <p:bldP spid="18" grpId="0"/>
      <p:bldP spid="3" grpId="0" animBg="1"/>
      <p:bldP spid="3" grpId="1" animBg="1"/>
      <p:bldP spid="7" grpId="0" animBg="1"/>
      <p:bldP spid="12" grpId="0" animBg="1"/>
      <p:bldP spid="12"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B79EE-F2C2-4750-AEE4-C0396D129714}"/>
              </a:ext>
            </a:extLst>
          </p:cNvPr>
          <p:cNvSpPr>
            <a:spLocks noGrp="1"/>
          </p:cNvSpPr>
          <p:nvPr>
            <p:ph type="title"/>
          </p:nvPr>
        </p:nvSpPr>
        <p:spPr>
          <a:xfrm>
            <a:off x="753717" y="835235"/>
            <a:ext cx="10684565" cy="767660"/>
          </a:xfrm>
        </p:spPr>
        <p:txBody>
          <a:bodyPr>
            <a:noAutofit/>
          </a:bodyPr>
          <a:lstStyle/>
          <a:p>
            <a:pPr algn="ctr">
              <a:lnSpc>
                <a:spcPct val="100000"/>
              </a:lnSpc>
              <a:spcAft>
                <a:spcPts val="2400"/>
              </a:spcAft>
            </a:pPr>
            <a:r>
              <a:rPr lang="en-US" dirty="0">
                <a:latin typeface="Comic Sans MS" panose="030F0702030302020204" pitchFamily="66" charset="0"/>
              </a:rPr>
              <a:t>What is the purpose of the stamen?</a:t>
            </a:r>
          </a:p>
        </p:txBody>
      </p:sp>
      <p:sp>
        <p:nvSpPr>
          <p:cNvPr id="14" name="TextBox 13">
            <a:extLst>
              <a:ext uri="{FF2B5EF4-FFF2-40B4-BE49-F238E27FC236}">
                <a16:creationId xmlns:a16="http://schemas.microsoft.com/office/drawing/2014/main" id="{47357882-F9AB-4C84-B9E8-96AB8D10CFA2}"/>
              </a:ext>
            </a:extLst>
          </p:cNvPr>
          <p:cNvSpPr txBox="1"/>
          <p:nvPr/>
        </p:nvSpPr>
        <p:spPr>
          <a:xfrm>
            <a:off x="4581938" y="2151726"/>
            <a:ext cx="7444410" cy="523220"/>
          </a:xfrm>
          <a:prstGeom prst="rect">
            <a:avLst/>
          </a:prstGeom>
          <a:noFill/>
        </p:spPr>
        <p:txBody>
          <a:bodyPr wrap="square" rtlCol="0">
            <a:spAutoFit/>
          </a:bodyPr>
          <a:lstStyle/>
          <a:p>
            <a:pPr>
              <a:spcAft>
                <a:spcPts val="1200"/>
              </a:spcAft>
            </a:pPr>
            <a:r>
              <a:rPr lang="en-US" sz="2800" dirty="0">
                <a:solidFill>
                  <a:schemeClr val="bg1"/>
                </a:solidFill>
                <a:latin typeface="Comic Sans MS" panose="030F0702030302020204" pitchFamily="66" charset="0"/>
              </a:rPr>
              <a:t>The </a:t>
            </a:r>
            <a:r>
              <a:rPr lang="en-US" sz="2800" u="sng" dirty="0">
                <a:solidFill>
                  <a:srgbClr val="C00000"/>
                </a:solidFill>
                <a:latin typeface="Comic Sans MS" panose="030F0702030302020204" pitchFamily="66" charset="0"/>
              </a:rPr>
              <a:t>stamen</a:t>
            </a:r>
            <a:r>
              <a:rPr lang="en-US" sz="2800" dirty="0">
                <a:solidFill>
                  <a:schemeClr val="bg1"/>
                </a:solidFill>
                <a:latin typeface="Comic Sans MS" panose="030F0702030302020204" pitchFamily="66" charset="0"/>
              </a:rPr>
              <a:t> is the male parts of the flower.</a:t>
            </a:r>
          </a:p>
        </p:txBody>
      </p:sp>
      <p:pic>
        <p:nvPicPr>
          <p:cNvPr id="4098" name="Picture 2" descr="https://extension.illinois.edu/gpe/images/maleparts.gif">
            <a:extLst>
              <a:ext uri="{FF2B5EF4-FFF2-40B4-BE49-F238E27FC236}">
                <a16:creationId xmlns:a16="http://schemas.microsoft.com/office/drawing/2014/main" id="{AB69F9D5-0210-48C4-ABF2-3069901C6D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070" y="2151725"/>
            <a:ext cx="3887352" cy="255454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Image result for graphic of stamen and pollen">
            <a:extLst>
              <a:ext uri="{FF2B5EF4-FFF2-40B4-BE49-F238E27FC236}">
                <a16:creationId xmlns:a16="http://schemas.microsoft.com/office/drawing/2014/main" id="{D30B6924-F69B-41FF-A2D6-4D28696AA9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8517" y="4422262"/>
            <a:ext cx="2963421" cy="22225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A558D5C-FBC1-4E7B-B438-244BEBF51FA1}"/>
              </a:ext>
            </a:extLst>
          </p:cNvPr>
          <p:cNvSpPr txBox="1"/>
          <p:nvPr/>
        </p:nvSpPr>
        <p:spPr>
          <a:xfrm>
            <a:off x="4765153" y="4916677"/>
            <a:ext cx="7261195" cy="1384995"/>
          </a:xfrm>
          <a:prstGeom prst="rect">
            <a:avLst/>
          </a:prstGeom>
          <a:noFill/>
        </p:spPr>
        <p:txBody>
          <a:bodyPr wrap="square" rtlCol="0">
            <a:spAutoFit/>
          </a:bodyPr>
          <a:lstStyle/>
          <a:p>
            <a:pPr algn="ctr"/>
            <a:r>
              <a:rPr lang="en-US" sz="2800" dirty="0">
                <a:solidFill>
                  <a:srgbClr val="FF0000"/>
                </a:solidFill>
                <a:latin typeface="Comic Sans MS" panose="030F0702030302020204" pitchFamily="66" charset="0"/>
              </a:rPr>
              <a:t>Pollen</a:t>
            </a:r>
            <a:r>
              <a:rPr lang="en-US" sz="2800" dirty="0">
                <a:solidFill>
                  <a:schemeClr val="bg1"/>
                </a:solidFill>
                <a:latin typeface="Comic Sans MS" panose="030F0702030302020204" pitchFamily="66" charset="0"/>
              </a:rPr>
              <a:t> is the yellowish-orange, sticky powder on the anthers that contains the plants’ male genetic material (sperm).</a:t>
            </a:r>
          </a:p>
        </p:txBody>
      </p:sp>
      <p:cxnSp>
        <p:nvCxnSpPr>
          <p:cNvPr id="10" name="Straight Arrow Connector 9">
            <a:extLst>
              <a:ext uri="{FF2B5EF4-FFF2-40B4-BE49-F238E27FC236}">
                <a16:creationId xmlns:a16="http://schemas.microsoft.com/office/drawing/2014/main" id="{C69A1C49-A2EB-4E3B-9147-EDF0644049E1}"/>
              </a:ext>
            </a:extLst>
          </p:cNvPr>
          <p:cNvCxnSpPr>
            <a:cxnSpLocks/>
          </p:cNvCxnSpPr>
          <p:nvPr/>
        </p:nvCxnSpPr>
        <p:spPr>
          <a:xfrm flipH="1">
            <a:off x="3100228" y="5178287"/>
            <a:ext cx="1774255" cy="338425"/>
          </a:xfrm>
          <a:prstGeom prst="straightConnector1">
            <a:avLst/>
          </a:prstGeom>
          <a:ln w="5715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5CBF504-1BCE-4E25-A819-A99AFEF371B2}"/>
              </a:ext>
            </a:extLst>
          </p:cNvPr>
          <p:cNvSpPr txBox="1"/>
          <p:nvPr/>
        </p:nvSpPr>
        <p:spPr>
          <a:xfrm>
            <a:off x="4581938" y="2783719"/>
            <a:ext cx="7315200" cy="954107"/>
          </a:xfrm>
          <a:prstGeom prst="rect">
            <a:avLst/>
          </a:prstGeom>
          <a:noFill/>
        </p:spPr>
        <p:txBody>
          <a:bodyPr wrap="square" rtlCol="0">
            <a:spAutoFit/>
          </a:bodyPr>
          <a:lstStyle/>
          <a:p>
            <a:pPr marL="571500" indent="-342900">
              <a:spcAft>
                <a:spcPts val="1200"/>
              </a:spcAft>
              <a:buFont typeface="Arial" panose="020B0604020202020204" pitchFamily="34" charset="0"/>
              <a:buChar char="•"/>
            </a:pPr>
            <a:r>
              <a:rPr lang="en-US" sz="2800" dirty="0">
                <a:solidFill>
                  <a:srgbClr val="FF0000"/>
                </a:solidFill>
                <a:latin typeface="Comic Sans MS" panose="030F0702030302020204" pitchFamily="66" charset="0"/>
              </a:rPr>
              <a:t>Filament</a:t>
            </a:r>
            <a:r>
              <a:rPr lang="en-US" sz="2800" dirty="0">
                <a:solidFill>
                  <a:schemeClr val="bg1"/>
                </a:solidFill>
                <a:latin typeface="Comic Sans MS" panose="030F0702030302020204" pitchFamily="66" charset="0"/>
              </a:rPr>
              <a:t> – the long, thin tube that supports the anther</a:t>
            </a:r>
          </a:p>
        </p:txBody>
      </p:sp>
      <p:sp>
        <p:nvSpPr>
          <p:cNvPr id="12" name="TextBox 11">
            <a:extLst>
              <a:ext uri="{FF2B5EF4-FFF2-40B4-BE49-F238E27FC236}">
                <a16:creationId xmlns:a16="http://schemas.microsoft.com/office/drawing/2014/main" id="{6EC21120-C28C-4DB1-A7CD-55FB1AFB0DD5}"/>
              </a:ext>
            </a:extLst>
          </p:cNvPr>
          <p:cNvSpPr txBox="1"/>
          <p:nvPr/>
        </p:nvSpPr>
        <p:spPr>
          <a:xfrm>
            <a:off x="4581938" y="3773563"/>
            <a:ext cx="7315200" cy="954107"/>
          </a:xfrm>
          <a:prstGeom prst="rect">
            <a:avLst/>
          </a:prstGeom>
          <a:noFill/>
        </p:spPr>
        <p:txBody>
          <a:bodyPr wrap="square" rtlCol="0">
            <a:spAutoFit/>
          </a:bodyPr>
          <a:lstStyle/>
          <a:p>
            <a:pPr marL="571500" indent="-342900">
              <a:spcAft>
                <a:spcPts val="1200"/>
              </a:spcAft>
              <a:buFont typeface="Arial" panose="020B0604020202020204" pitchFamily="34" charset="0"/>
              <a:buChar char="•"/>
            </a:pPr>
            <a:r>
              <a:rPr lang="en-US" sz="2800" dirty="0">
                <a:solidFill>
                  <a:srgbClr val="FF0000"/>
                </a:solidFill>
                <a:latin typeface="Comic Sans MS" panose="030F0702030302020204" pitchFamily="66" charset="0"/>
              </a:rPr>
              <a:t>Anther</a:t>
            </a:r>
            <a:r>
              <a:rPr lang="en-US" sz="2800" dirty="0">
                <a:solidFill>
                  <a:schemeClr val="bg1"/>
                </a:solidFill>
                <a:latin typeface="Comic Sans MS" panose="030F0702030302020204" pitchFamily="66" charset="0"/>
              </a:rPr>
              <a:t> – the oval-shaped structure that produces the pollen </a:t>
            </a:r>
          </a:p>
        </p:txBody>
      </p:sp>
    </p:spTree>
    <p:extLst>
      <p:ext uri="{BB962C8B-B14F-4D97-AF65-F5344CB8AC3E}">
        <p14:creationId xmlns:p14="http://schemas.microsoft.com/office/powerpoint/2010/main" val="2430026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9" grpId="0"/>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F933CE66-9683-470E-B9AD-B97354E5AE28}"/>
              </a:ext>
            </a:extLst>
          </p:cNvPr>
          <p:cNvSpPr txBox="1"/>
          <p:nvPr/>
        </p:nvSpPr>
        <p:spPr>
          <a:xfrm>
            <a:off x="4666422" y="2183669"/>
            <a:ext cx="7429500" cy="523220"/>
          </a:xfrm>
          <a:prstGeom prst="rect">
            <a:avLst/>
          </a:prstGeom>
          <a:noFill/>
        </p:spPr>
        <p:txBody>
          <a:bodyPr wrap="square" rtlCol="0">
            <a:spAutoFit/>
          </a:bodyPr>
          <a:lstStyle/>
          <a:p>
            <a:pPr>
              <a:spcAft>
                <a:spcPts val="1200"/>
              </a:spcAft>
            </a:pPr>
            <a:r>
              <a:rPr lang="en-US" sz="2800" dirty="0">
                <a:solidFill>
                  <a:schemeClr val="bg1"/>
                </a:solidFill>
                <a:latin typeface="Comic Sans MS" panose="030F0702030302020204" pitchFamily="66" charset="0"/>
              </a:rPr>
              <a:t>The </a:t>
            </a:r>
            <a:r>
              <a:rPr lang="en-US" sz="2800" u="sng" dirty="0">
                <a:solidFill>
                  <a:srgbClr val="C00000"/>
                </a:solidFill>
                <a:latin typeface="Comic Sans MS" panose="030F0702030302020204" pitchFamily="66" charset="0"/>
              </a:rPr>
              <a:t>pistil</a:t>
            </a:r>
            <a:r>
              <a:rPr lang="en-US" sz="2800" dirty="0">
                <a:solidFill>
                  <a:schemeClr val="bg1"/>
                </a:solidFill>
                <a:latin typeface="Comic Sans MS" panose="030F0702030302020204" pitchFamily="66" charset="0"/>
              </a:rPr>
              <a:t> is the female part of the flower.</a:t>
            </a:r>
          </a:p>
        </p:txBody>
      </p:sp>
      <p:pic>
        <p:nvPicPr>
          <p:cNvPr id="4100" name="Picture 4" descr="https://extension.illinois.edu/gpe/images/femaleparts.gif">
            <a:extLst>
              <a:ext uri="{FF2B5EF4-FFF2-40B4-BE49-F238E27FC236}">
                <a16:creationId xmlns:a16="http://schemas.microsoft.com/office/drawing/2014/main" id="{0314CB19-1325-4386-AA39-D8B883687E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680" y="2925550"/>
            <a:ext cx="4114800" cy="257175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8FC68932-0FA0-4D72-9E89-1A02A407AED1}"/>
              </a:ext>
            </a:extLst>
          </p:cNvPr>
          <p:cNvSpPr txBox="1">
            <a:spLocks/>
          </p:cNvSpPr>
          <p:nvPr/>
        </p:nvSpPr>
        <p:spPr>
          <a:xfrm>
            <a:off x="753717" y="810914"/>
            <a:ext cx="10684565" cy="9620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ctr">
              <a:lnSpc>
                <a:spcPct val="100000"/>
              </a:lnSpc>
              <a:spcAft>
                <a:spcPts val="2400"/>
              </a:spcAft>
            </a:pPr>
            <a:r>
              <a:rPr lang="en-US" dirty="0">
                <a:latin typeface="Comic Sans MS" panose="030F0702030302020204" pitchFamily="66" charset="0"/>
              </a:rPr>
              <a:t>What is the purpose of </a:t>
            </a:r>
            <a:r>
              <a:rPr lang="en-US">
                <a:latin typeface="Comic Sans MS" panose="030F0702030302020204" pitchFamily="66" charset="0"/>
              </a:rPr>
              <a:t>the pistil</a:t>
            </a:r>
            <a:r>
              <a:rPr lang="en-US" dirty="0">
                <a:latin typeface="Comic Sans MS" panose="030F0702030302020204" pitchFamily="66" charset="0"/>
              </a:rPr>
              <a:t>?</a:t>
            </a:r>
          </a:p>
        </p:txBody>
      </p:sp>
      <p:sp>
        <p:nvSpPr>
          <p:cNvPr id="5" name="TextBox 4">
            <a:extLst>
              <a:ext uri="{FF2B5EF4-FFF2-40B4-BE49-F238E27FC236}">
                <a16:creationId xmlns:a16="http://schemas.microsoft.com/office/drawing/2014/main" id="{3A45915A-040C-4069-88A0-4ADD72CD60B6}"/>
              </a:ext>
            </a:extLst>
          </p:cNvPr>
          <p:cNvSpPr txBox="1"/>
          <p:nvPr/>
        </p:nvSpPr>
        <p:spPr>
          <a:xfrm>
            <a:off x="4590221" y="2809198"/>
            <a:ext cx="7061752" cy="954107"/>
          </a:xfrm>
          <a:prstGeom prst="rect">
            <a:avLst/>
          </a:prstGeom>
          <a:noFill/>
        </p:spPr>
        <p:txBody>
          <a:bodyPr wrap="square" rtlCol="0">
            <a:spAutoFit/>
          </a:bodyPr>
          <a:lstStyle/>
          <a:p>
            <a:pPr marL="457200" indent="-288925">
              <a:spcAft>
                <a:spcPts val="1200"/>
              </a:spcAft>
              <a:buFont typeface="Arial" panose="020B0604020202020204" pitchFamily="34" charset="0"/>
              <a:buChar char="•"/>
            </a:pPr>
            <a:r>
              <a:rPr lang="en-US" sz="2800" dirty="0">
                <a:solidFill>
                  <a:srgbClr val="FF0000"/>
                </a:solidFill>
                <a:latin typeface="Comic Sans MS" panose="030F0702030302020204" pitchFamily="66" charset="0"/>
              </a:rPr>
              <a:t>Stigma</a:t>
            </a:r>
            <a:r>
              <a:rPr lang="en-US" sz="2800" dirty="0">
                <a:solidFill>
                  <a:schemeClr val="bg1"/>
                </a:solidFill>
                <a:latin typeface="Comic Sans MS" panose="030F0702030302020204" pitchFamily="66" charset="0"/>
              </a:rPr>
              <a:t> - the sticky tip that collects the pollen </a:t>
            </a:r>
            <a:r>
              <a:rPr lang="en-US" sz="2400" dirty="0">
                <a:solidFill>
                  <a:schemeClr val="bg1"/>
                </a:solidFill>
                <a:latin typeface="Comic Sans MS" panose="030F0702030302020204" pitchFamily="66" charset="0"/>
              </a:rPr>
              <a:t>(from the male part)</a:t>
            </a:r>
          </a:p>
        </p:txBody>
      </p:sp>
      <p:sp>
        <p:nvSpPr>
          <p:cNvPr id="6" name="TextBox 5">
            <a:extLst>
              <a:ext uri="{FF2B5EF4-FFF2-40B4-BE49-F238E27FC236}">
                <a16:creationId xmlns:a16="http://schemas.microsoft.com/office/drawing/2014/main" id="{AFA6D149-96FD-49BB-A5D8-822CD4AEBB85}"/>
              </a:ext>
            </a:extLst>
          </p:cNvPr>
          <p:cNvSpPr txBox="1"/>
          <p:nvPr/>
        </p:nvSpPr>
        <p:spPr>
          <a:xfrm>
            <a:off x="4666422" y="3866722"/>
            <a:ext cx="7061752" cy="954107"/>
          </a:xfrm>
          <a:prstGeom prst="rect">
            <a:avLst/>
          </a:prstGeom>
          <a:noFill/>
        </p:spPr>
        <p:txBody>
          <a:bodyPr wrap="square" rtlCol="0">
            <a:spAutoFit/>
          </a:bodyPr>
          <a:lstStyle/>
          <a:p>
            <a:pPr marL="457200" indent="-288925">
              <a:spcAft>
                <a:spcPts val="1200"/>
              </a:spcAft>
              <a:buFont typeface="Arial" panose="020B0604020202020204" pitchFamily="34" charset="0"/>
              <a:buChar char="•"/>
            </a:pPr>
            <a:r>
              <a:rPr lang="en-US" sz="2800" dirty="0">
                <a:solidFill>
                  <a:srgbClr val="FF0000"/>
                </a:solidFill>
                <a:latin typeface="Comic Sans MS" panose="030F0702030302020204" pitchFamily="66" charset="0"/>
              </a:rPr>
              <a:t>Style</a:t>
            </a:r>
            <a:r>
              <a:rPr lang="en-US" sz="2800" dirty="0">
                <a:solidFill>
                  <a:schemeClr val="bg1"/>
                </a:solidFill>
                <a:latin typeface="Comic Sans MS" panose="030F0702030302020204" pitchFamily="66" charset="0"/>
              </a:rPr>
              <a:t> – the tube that the pollen travels down to get to the ovary</a:t>
            </a:r>
          </a:p>
        </p:txBody>
      </p:sp>
      <p:sp>
        <p:nvSpPr>
          <p:cNvPr id="8" name="TextBox 7">
            <a:extLst>
              <a:ext uri="{FF2B5EF4-FFF2-40B4-BE49-F238E27FC236}">
                <a16:creationId xmlns:a16="http://schemas.microsoft.com/office/drawing/2014/main" id="{D0EA2656-D022-4AE3-8142-31BA2BA9588F}"/>
              </a:ext>
            </a:extLst>
          </p:cNvPr>
          <p:cNvSpPr txBox="1"/>
          <p:nvPr/>
        </p:nvSpPr>
        <p:spPr>
          <a:xfrm>
            <a:off x="4666422" y="4923138"/>
            <a:ext cx="7061752" cy="1815882"/>
          </a:xfrm>
          <a:prstGeom prst="rect">
            <a:avLst/>
          </a:prstGeom>
          <a:noFill/>
        </p:spPr>
        <p:txBody>
          <a:bodyPr wrap="square" rtlCol="0">
            <a:spAutoFit/>
          </a:bodyPr>
          <a:lstStyle/>
          <a:p>
            <a:pPr marL="457200" indent="-288925">
              <a:spcAft>
                <a:spcPts val="1200"/>
              </a:spcAft>
              <a:buFont typeface="Arial" panose="020B0604020202020204" pitchFamily="34" charset="0"/>
              <a:buChar char="•"/>
            </a:pPr>
            <a:r>
              <a:rPr lang="en-US" sz="2800" dirty="0">
                <a:solidFill>
                  <a:srgbClr val="FF0000"/>
                </a:solidFill>
                <a:latin typeface="Comic Sans MS" panose="030F0702030302020204" pitchFamily="66" charset="0"/>
              </a:rPr>
              <a:t>Ovary</a:t>
            </a:r>
            <a:r>
              <a:rPr lang="en-US" sz="2800" dirty="0">
                <a:solidFill>
                  <a:schemeClr val="bg1"/>
                </a:solidFill>
                <a:latin typeface="Comic Sans MS" panose="030F0702030302020204" pitchFamily="66" charset="0"/>
              </a:rPr>
              <a:t> – holds the </a:t>
            </a:r>
            <a:r>
              <a:rPr lang="en-US" sz="2800" dirty="0">
                <a:solidFill>
                  <a:srgbClr val="FF0000"/>
                </a:solidFill>
                <a:latin typeface="Comic Sans MS" panose="030F0702030302020204" pitchFamily="66" charset="0"/>
              </a:rPr>
              <a:t>ovules</a:t>
            </a:r>
            <a:r>
              <a:rPr lang="en-US" sz="2800" dirty="0">
                <a:solidFill>
                  <a:schemeClr val="bg1"/>
                </a:solidFill>
                <a:latin typeface="Comic Sans MS" panose="030F0702030302020204" pitchFamily="66" charset="0"/>
              </a:rPr>
              <a:t> that join the pollen to become seeds, and then the ovary becomes the fruit that holds and protects the seeds</a:t>
            </a:r>
          </a:p>
        </p:txBody>
      </p:sp>
    </p:spTree>
    <p:extLst>
      <p:ext uri="{BB962C8B-B14F-4D97-AF65-F5344CB8AC3E}">
        <p14:creationId xmlns:p14="http://schemas.microsoft.com/office/powerpoint/2010/main" val="2153976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5" grpId="0"/>
      <p:bldP spid="6"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B79EE-F2C2-4750-AEE4-C0396D129714}"/>
              </a:ext>
            </a:extLst>
          </p:cNvPr>
          <p:cNvSpPr>
            <a:spLocks noGrp="1"/>
          </p:cNvSpPr>
          <p:nvPr>
            <p:ph type="title"/>
          </p:nvPr>
        </p:nvSpPr>
        <p:spPr>
          <a:xfrm>
            <a:off x="801278" y="527901"/>
            <a:ext cx="9785023" cy="1508289"/>
          </a:xfrm>
        </p:spPr>
        <p:txBody>
          <a:bodyPr>
            <a:noAutofit/>
          </a:bodyPr>
          <a:lstStyle/>
          <a:p>
            <a:pPr algn="ctr">
              <a:lnSpc>
                <a:spcPct val="100000"/>
              </a:lnSpc>
              <a:spcAft>
                <a:spcPts val="2400"/>
              </a:spcAft>
            </a:pPr>
            <a:r>
              <a:rPr lang="en-US" dirty="0">
                <a:latin typeface="Comic Sans MS" panose="030F0702030302020204" pitchFamily="66" charset="0"/>
              </a:rPr>
              <a:t>Do all flowers have a stamen and a pistil?</a:t>
            </a:r>
          </a:p>
        </p:txBody>
      </p:sp>
      <p:sp>
        <p:nvSpPr>
          <p:cNvPr id="14" name="TextBox 13">
            <a:extLst>
              <a:ext uri="{FF2B5EF4-FFF2-40B4-BE49-F238E27FC236}">
                <a16:creationId xmlns:a16="http://schemas.microsoft.com/office/drawing/2014/main" id="{47357882-F9AB-4C84-B9E8-96AB8D10CFA2}"/>
              </a:ext>
            </a:extLst>
          </p:cNvPr>
          <p:cNvSpPr txBox="1"/>
          <p:nvPr/>
        </p:nvSpPr>
        <p:spPr>
          <a:xfrm>
            <a:off x="4939747" y="2317111"/>
            <a:ext cx="6480093" cy="2246769"/>
          </a:xfrm>
          <a:prstGeom prst="rect">
            <a:avLst/>
          </a:prstGeom>
          <a:noFill/>
        </p:spPr>
        <p:txBody>
          <a:bodyPr wrap="square" rtlCol="0">
            <a:spAutoFit/>
          </a:bodyPr>
          <a:lstStyle/>
          <a:p>
            <a:r>
              <a:rPr lang="en-US" sz="2600" dirty="0">
                <a:solidFill>
                  <a:schemeClr val="bg1"/>
                </a:solidFill>
                <a:latin typeface="Comic Sans MS" panose="030F0702030302020204" pitchFamily="66" charset="0"/>
              </a:rPr>
              <a:t>Some plants have flowers with both: </a:t>
            </a:r>
          </a:p>
          <a:p>
            <a:pPr marL="571500" indent="-571500">
              <a:buFont typeface="Arial" panose="020B0604020202020204" pitchFamily="34" charset="0"/>
              <a:buChar char="•"/>
            </a:pPr>
            <a:r>
              <a:rPr lang="en-US" sz="2600" dirty="0">
                <a:solidFill>
                  <a:schemeClr val="bg1"/>
                </a:solidFill>
                <a:latin typeface="Comic Sans MS" panose="030F0702030302020204" pitchFamily="66" charset="0"/>
              </a:rPr>
              <a:t>the male part – stamen</a:t>
            </a:r>
          </a:p>
          <a:p>
            <a:r>
              <a:rPr lang="en-US" sz="2600" dirty="0">
                <a:solidFill>
                  <a:schemeClr val="bg1"/>
                </a:solidFill>
                <a:latin typeface="Comic Sans MS" panose="030F0702030302020204" pitchFamily="66" charset="0"/>
              </a:rPr>
              <a:t>          AND</a:t>
            </a:r>
          </a:p>
          <a:p>
            <a:pPr marL="571500" indent="-571500">
              <a:spcAft>
                <a:spcPts val="1200"/>
              </a:spcAft>
              <a:buFont typeface="Arial" panose="020B0604020202020204" pitchFamily="34" charset="0"/>
              <a:buChar char="•"/>
            </a:pPr>
            <a:r>
              <a:rPr lang="en-US" sz="2600" dirty="0">
                <a:solidFill>
                  <a:schemeClr val="bg1"/>
                </a:solidFill>
                <a:latin typeface="Comic Sans MS" panose="030F0702030302020204" pitchFamily="66" charset="0"/>
              </a:rPr>
              <a:t>the female part – pistil</a:t>
            </a:r>
          </a:p>
          <a:p>
            <a:r>
              <a:rPr lang="en-US" sz="2600" dirty="0">
                <a:solidFill>
                  <a:schemeClr val="bg1"/>
                </a:solidFill>
                <a:latin typeface="Comic Sans MS" panose="030F0702030302020204" pitchFamily="66" charset="0"/>
              </a:rPr>
              <a:t>These flowers can </a:t>
            </a:r>
            <a:r>
              <a:rPr lang="en-US" sz="2600" dirty="0">
                <a:solidFill>
                  <a:srgbClr val="FF0000"/>
                </a:solidFill>
                <a:latin typeface="Comic Sans MS" panose="030F0702030302020204" pitchFamily="66" charset="0"/>
              </a:rPr>
              <a:t>self-pollinate</a:t>
            </a:r>
            <a:r>
              <a:rPr lang="en-US" sz="2600" dirty="0">
                <a:solidFill>
                  <a:schemeClr val="bg1"/>
                </a:solidFill>
                <a:latin typeface="Comic Sans MS" panose="030F0702030302020204" pitchFamily="66" charset="0"/>
              </a:rPr>
              <a:t>. </a:t>
            </a:r>
          </a:p>
        </p:txBody>
      </p:sp>
      <p:sp>
        <p:nvSpPr>
          <p:cNvPr id="16" name="TextBox 15">
            <a:extLst>
              <a:ext uri="{FF2B5EF4-FFF2-40B4-BE49-F238E27FC236}">
                <a16:creationId xmlns:a16="http://schemas.microsoft.com/office/drawing/2014/main" id="{F933CE66-9683-470E-B9AD-B97354E5AE28}"/>
              </a:ext>
            </a:extLst>
          </p:cNvPr>
          <p:cNvSpPr txBox="1"/>
          <p:nvPr/>
        </p:nvSpPr>
        <p:spPr>
          <a:xfrm>
            <a:off x="4939746" y="4844801"/>
            <a:ext cx="7096541" cy="1692771"/>
          </a:xfrm>
          <a:prstGeom prst="rect">
            <a:avLst/>
          </a:prstGeom>
          <a:noFill/>
        </p:spPr>
        <p:txBody>
          <a:bodyPr wrap="square" rtlCol="0">
            <a:spAutoFit/>
          </a:bodyPr>
          <a:lstStyle/>
          <a:p>
            <a:r>
              <a:rPr lang="en-US" sz="2600" dirty="0">
                <a:solidFill>
                  <a:schemeClr val="bg1"/>
                </a:solidFill>
                <a:latin typeface="Comic Sans MS" panose="030F0702030302020204" pitchFamily="66" charset="0"/>
              </a:rPr>
              <a:t>However, some plants have flowers with only the stamen or only the pistil.  These plants must rely on the flowers of another plant of the same species to </a:t>
            </a:r>
            <a:r>
              <a:rPr lang="en-US" sz="2600" dirty="0">
                <a:solidFill>
                  <a:srgbClr val="FF0000"/>
                </a:solidFill>
                <a:latin typeface="Comic Sans MS" panose="030F0702030302020204" pitchFamily="66" charset="0"/>
              </a:rPr>
              <a:t>cross-pollinate</a:t>
            </a:r>
            <a:r>
              <a:rPr lang="en-US" sz="2600" dirty="0">
                <a:solidFill>
                  <a:schemeClr val="bg1"/>
                </a:solidFill>
                <a:latin typeface="Comic Sans MS" panose="030F0702030302020204" pitchFamily="66" charset="0"/>
              </a:rPr>
              <a:t>.</a:t>
            </a:r>
          </a:p>
        </p:txBody>
      </p:sp>
      <p:pic>
        <p:nvPicPr>
          <p:cNvPr id="1028" name="Picture 4" descr="BIO4: SEXUAL REPRODUCTION IN PLANTS. - Yaaka Digital Network">
            <a:extLst>
              <a:ext uri="{FF2B5EF4-FFF2-40B4-BE49-F238E27FC236}">
                <a16:creationId xmlns:a16="http://schemas.microsoft.com/office/drawing/2014/main" id="{B86FAE9D-A4F7-4135-A036-FCCE8F69E9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165" y="2283975"/>
            <a:ext cx="4541177" cy="3669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3437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B79EE-F2C2-4750-AEE4-C0396D129714}"/>
              </a:ext>
            </a:extLst>
          </p:cNvPr>
          <p:cNvSpPr>
            <a:spLocks noGrp="1"/>
          </p:cNvSpPr>
          <p:nvPr>
            <p:ph type="title"/>
          </p:nvPr>
        </p:nvSpPr>
        <p:spPr>
          <a:xfrm>
            <a:off x="1928443" y="492062"/>
            <a:ext cx="6829477" cy="1508289"/>
          </a:xfrm>
        </p:spPr>
        <p:txBody>
          <a:bodyPr>
            <a:noAutofit/>
          </a:bodyPr>
          <a:lstStyle/>
          <a:p>
            <a:pPr algn="ctr">
              <a:lnSpc>
                <a:spcPct val="100000"/>
              </a:lnSpc>
              <a:spcAft>
                <a:spcPts val="2400"/>
              </a:spcAft>
            </a:pPr>
            <a:r>
              <a:rPr lang="en-US" dirty="0">
                <a:latin typeface="Comic Sans MS" panose="030F0702030302020204" pitchFamily="66" charset="0"/>
              </a:rPr>
              <a:t>How does the pollen get from the stamen to the pistil?</a:t>
            </a:r>
          </a:p>
        </p:txBody>
      </p:sp>
      <p:sp>
        <p:nvSpPr>
          <p:cNvPr id="14" name="TextBox 13">
            <a:extLst>
              <a:ext uri="{FF2B5EF4-FFF2-40B4-BE49-F238E27FC236}">
                <a16:creationId xmlns:a16="http://schemas.microsoft.com/office/drawing/2014/main" id="{47357882-F9AB-4C84-B9E8-96AB8D10CFA2}"/>
              </a:ext>
            </a:extLst>
          </p:cNvPr>
          <p:cNvSpPr txBox="1"/>
          <p:nvPr/>
        </p:nvSpPr>
        <p:spPr>
          <a:xfrm>
            <a:off x="506731" y="4395602"/>
            <a:ext cx="6931034" cy="523220"/>
          </a:xfrm>
          <a:prstGeom prst="rect">
            <a:avLst/>
          </a:prstGeom>
          <a:noFill/>
        </p:spPr>
        <p:txBody>
          <a:bodyPr wrap="square" rtlCol="0">
            <a:spAutoFit/>
          </a:bodyPr>
          <a:lstStyle/>
          <a:p>
            <a:r>
              <a:rPr lang="en-US" sz="2800" dirty="0">
                <a:solidFill>
                  <a:schemeClr val="bg1"/>
                </a:solidFill>
                <a:latin typeface="Comic Sans MS" panose="030F0702030302020204" pitchFamily="66" charset="0"/>
              </a:rPr>
              <a:t>This process is called </a:t>
            </a:r>
            <a:r>
              <a:rPr lang="en-US" sz="2800" dirty="0">
                <a:solidFill>
                  <a:srgbClr val="C00000"/>
                </a:solidFill>
                <a:latin typeface="Comic Sans MS" panose="030F0702030302020204" pitchFamily="66" charset="0"/>
              </a:rPr>
              <a:t>pollination</a:t>
            </a:r>
            <a:r>
              <a:rPr lang="en-US" sz="2800" dirty="0">
                <a:solidFill>
                  <a:schemeClr val="bg1"/>
                </a:solidFill>
                <a:latin typeface="Comic Sans MS" panose="030F0702030302020204" pitchFamily="66" charset="0"/>
              </a:rPr>
              <a:t>.</a:t>
            </a:r>
          </a:p>
        </p:txBody>
      </p:sp>
      <p:sp>
        <p:nvSpPr>
          <p:cNvPr id="6" name="TextBox 5">
            <a:extLst>
              <a:ext uri="{FF2B5EF4-FFF2-40B4-BE49-F238E27FC236}">
                <a16:creationId xmlns:a16="http://schemas.microsoft.com/office/drawing/2014/main" id="{A0BCA8B8-85E7-470F-8128-A98DCF5CB8F4}"/>
              </a:ext>
            </a:extLst>
          </p:cNvPr>
          <p:cNvSpPr txBox="1"/>
          <p:nvPr/>
        </p:nvSpPr>
        <p:spPr>
          <a:xfrm>
            <a:off x="506731" y="2209823"/>
            <a:ext cx="8027669" cy="1815882"/>
          </a:xfrm>
          <a:prstGeom prst="rect">
            <a:avLst/>
          </a:prstGeom>
          <a:noFill/>
        </p:spPr>
        <p:txBody>
          <a:bodyPr wrap="square" rtlCol="0">
            <a:spAutoFit/>
          </a:bodyPr>
          <a:lstStyle/>
          <a:p>
            <a:r>
              <a:rPr lang="en-US" sz="2800" dirty="0">
                <a:solidFill>
                  <a:schemeClr val="bg1"/>
                </a:solidFill>
                <a:latin typeface="Comic Sans MS" panose="030F0702030302020204" pitchFamily="66" charset="0"/>
              </a:rPr>
              <a:t>Plants use the colors, smells and nectar in their flowers to attract animals like bees, butterflies, and other insects to transfer pollen from plant to plant and flower to flower.</a:t>
            </a:r>
          </a:p>
        </p:txBody>
      </p:sp>
      <p:sp>
        <p:nvSpPr>
          <p:cNvPr id="7" name="TextBox 6">
            <a:extLst>
              <a:ext uri="{FF2B5EF4-FFF2-40B4-BE49-F238E27FC236}">
                <a16:creationId xmlns:a16="http://schemas.microsoft.com/office/drawing/2014/main" id="{0D90D8BD-7696-4979-B713-B06C97FE6379}"/>
              </a:ext>
            </a:extLst>
          </p:cNvPr>
          <p:cNvSpPr txBox="1"/>
          <p:nvPr/>
        </p:nvSpPr>
        <p:spPr>
          <a:xfrm>
            <a:off x="506731" y="5288720"/>
            <a:ext cx="7528560" cy="954107"/>
          </a:xfrm>
          <a:prstGeom prst="rect">
            <a:avLst/>
          </a:prstGeom>
          <a:noFill/>
        </p:spPr>
        <p:txBody>
          <a:bodyPr wrap="square" rtlCol="0">
            <a:spAutoFit/>
          </a:bodyPr>
          <a:lstStyle/>
          <a:p>
            <a:r>
              <a:rPr lang="en-US" sz="2800" dirty="0">
                <a:solidFill>
                  <a:schemeClr val="bg1"/>
                </a:solidFill>
                <a:latin typeface="Comic Sans MS" panose="030F0702030302020204" pitchFamily="66" charset="0"/>
              </a:rPr>
              <a:t>These animals that help move the pollen are called </a:t>
            </a:r>
            <a:r>
              <a:rPr lang="en-US" sz="2800" dirty="0">
                <a:solidFill>
                  <a:srgbClr val="C00000"/>
                </a:solidFill>
                <a:latin typeface="Comic Sans MS" panose="030F0702030302020204" pitchFamily="66" charset="0"/>
              </a:rPr>
              <a:t>pollinators</a:t>
            </a:r>
            <a:r>
              <a:rPr lang="en-US" sz="2800" dirty="0">
                <a:solidFill>
                  <a:schemeClr val="bg1"/>
                </a:solidFill>
                <a:latin typeface="Comic Sans MS" panose="030F0702030302020204" pitchFamily="66" charset="0"/>
              </a:rPr>
              <a:t>.</a:t>
            </a:r>
          </a:p>
        </p:txBody>
      </p:sp>
      <p:pic>
        <p:nvPicPr>
          <p:cNvPr id="7170" name="Picture 2" descr="Image result for photo of beetle with pollen on it">
            <a:extLst>
              <a:ext uri="{FF2B5EF4-FFF2-40B4-BE49-F238E27FC236}">
                <a16:creationId xmlns:a16="http://schemas.microsoft.com/office/drawing/2014/main" id="{F7E4BB6C-19EB-48FD-934D-C5F27A1D08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49954" y="4025705"/>
            <a:ext cx="3368040" cy="252603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174" name="Picture 6" descr="https://www.fs.fed.us/wildflowers/pollinators/images/pseudomasaris_lg.jpg">
            <a:extLst>
              <a:ext uri="{FF2B5EF4-FFF2-40B4-BE49-F238E27FC236}">
                <a16:creationId xmlns:a16="http://schemas.microsoft.com/office/drawing/2014/main" id="{C17D41BD-BCF7-4A8A-B0AF-025D25CAC5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55414" y="492062"/>
            <a:ext cx="2862580" cy="324065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7415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B79EE-F2C2-4750-AEE4-C0396D129714}"/>
              </a:ext>
            </a:extLst>
          </p:cNvPr>
          <p:cNvSpPr>
            <a:spLocks noGrp="1"/>
          </p:cNvSpPr>
          <p:nvPr>
            <p:ph type="title"/>
          </p:nvPr>
        </p:nvSpPr>
        <p:spPr>
          <a:xfrm>
            <a:off x="0" y="527901"/>
            <a:ext cx="10586301" cy="1508289"/>
          </a:xfrm>
        </p:spPr>
        <p:txBody>
          <a:bodyPr>
            <a:noAutofit/>
          </a:bodyPr>
          <a:lstStyle/>
          <a:p>
            <a:pPr algn="ctr">
              <a:lnSpc>
                <a:spcPct val="100000"/>
              </a:lnSpc>
              <a:spcAft>
                <a:spcPts val="2400"/>
              </a:spcAft>
            </a:pPr>
            <a:r>
              <a:rPr lang="en-US" sz="2800" dirty="0">
                <a:latin typeface="Comic Sans MS" panose="030F0702030302020204" pitchFamily="66" charset="0"/>
              </a:rPr>
              <a:t>Why do most plants have similar internal and external structures (parts)?  What are examples of these structures? </a:t>
            </a:r>
          </a:p>
        </p:txBody>
      </p:sp>
      <p:sp>
        <p:nvSpPr>
          <p:cNvPr id="4" name="TextBox 3">
            <a:extLst>
              <a:ext uri="{FF2B5EF4-FFF2-40B4-BE49-F238E27FC236}">
                <a16:creationId xmlns:a16="http://schemas.microsoft.com/office/drawing/2014/main" id="{C5E6FAF9-17DE-4B14-9625-6495C61168F2}"/>
              </a:ext>
            </a:extLst>
          </p:cNvPr>
          <p:cNvSpPr txBox="1"/>
          <p:nvPr/>
        </p:nvSpPr>
        <p:spPr>
          <a:xfrm>
            <a:off x="234891" y="4321659"/>
            <a:ext cx="9337525" cy="830997"/>
          </a:xfrm>
          <a:prstGeom prst="rect">
            <a:avLst/>
          </a:prstGeom>
          <a:noFill/>
        </p:spPr>
        <p:txBody>
          <a:bodyPr wrap="square" rtlCol="0">
            <a:spAutoFit/>
          </a:bodyPr>
          <a:lstStyle/>
          <a:p>
            <a:r>
              <a:rPr lang="en-US" sz="2400" dirty="0">
                <a:solidFill>
                  <a:schemeClr val="bg1"/>
                </a:solidFill>
                <a:latin typeface="Comic Sans MS" panose="030F0702030302020204" pitchFamily="66" charset="0"/>
              </a:rPr>
              <a:t>These structures exist in most plants because they help plants survive, grow, and reproduce.   </a:t>
            </a:r>
          </a:p>
        </p:txBody>
      </p:sp>
      <p:pic>
        <p:nvPicPr>
          <p:cNvPr id="10" name="Picture 9"/>
          <p:cNvPicPr>
            <a:picLocks noChangeAspect="1"/>
          </p:cNvPicPr>
          <p:nvPr/>
        </p:nvPicPr>
        <p:blipFill>
          <a:blip r:embed="rId2"/>
          <a:stretch>
            <a:fillRect/>
          </a:stretch>
        </p:blipFill>
        <p:spPr>
          <a:xfrm>
            <a:off x="9469119" y="4726098"/>
            <a:ext cx="2560320" cy="1917540"/>
          </a:xfrm>
          <a:prstGeom prst="rect">
            <a:avLst/>
          </a:prstGeom>
          <a:ln>
            <a:solidFill>
              <a:schemeClr val="bg1"/>
            </a:solidFill>
          </a:ln>
        </p:spPr>
      </p:pic>
      <p:sp>
        <p:nvSpPr>
          <p:cNvPr id="14" name="TextBox 13"/>
          <p:cNvSpPr txBox="1"/>
          <p:nvPr/>
        </p:nvSpPr>
        <p:spPr>
          <a:xfrm>
            <a:off x="10166226" y="6243528"/>
            <a:ext cx="1863213" cy="400110"/>
          </a:xfrm>
          <a:prstGeom prst="rect">
            <a:avLst/>
          </a:prstGeom>
          <a:noFill/>
        </p:spPr>
        <p:txBody>
          <a:bodyPr wrap="square" rtlCol="0">
            <a:spAutoFit/>
          </a:bodyPr>
          <a:lstStyle/>
          <a:p>
            <a:pPr algn="ctr"/>
            <a:r>
              <a:rPr lang="en-US" sz="2000" b="1" dirty="0">
                <a:solidFill>
                  <a:srgbClr val="FFFF00"/>
                </a:solidFill>
              </a:rPr>
              <a:t>Longleaf Pine</a:t>
            </a:r>
          </a:p>
        </p:txBody>
      </p:sp>
      <p:pic>
        <p:nvPicPr>
          <p:cNvPr id="4098" name="Picture 2" descr="Spigelia marilandica (Indian pink)">
            <a:extLst>
              <a:ext uri="{FF2B5EF4-FFF2-40B4-BE49-F238E27FC236}">
                <a16:creationId xmlns:a16="http://schemas.microsoft.com/office/drawing/2014/main" id="{CB2419D0-56A7-486C-ADE7-B40D2F83159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756" b="26722"/>
          <a:stretch/>
        </p:blipFill>
        <p:spPr bwMode="auto">
          <a:xfrm>
            <a:off x="9634054" y="2265138"/>
            <a:ext cx="2194560" cy="2152084"/>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F8CFA6BC-F18F-4892-A42D-D863CD2DE67D}"/>
              </a:ext>
            </a:extLst>
          </p:cNvPr>
          <p:cNvSpPr txBox="1"/>
          <p:nvPr/>
        </p:nvSpPr>
        <p:spPr>
          <a:xfrm>
            <a:off x="9742211" y="4017112"/>
            <a:ext cx="1525558" cy="400110"/>
          </a:xfrm>
          <a:prstGeom prst="rect">
            <a:avLst/>
          </a:prstGeom>
          <a:noFill/>
        </p:spPr>
        <p:txBody>
          <a:bodyPr wrap="square" rtlCol="0">
            <a:spAutoFit/>
          </a:bodyPr>
          <a:lstStyle/>
          <a:p>
            <a:pPr algn="ctr"/>
            <a:r>
              <a:rPr lang="en-US" sz="2000" b="1" dirty="0">
                <a:solidFill>
                  <a:srgbClr val="FFFF00"/>
                </a:solidFill>
              </a:rPr>
              <a:t>Indian Pink</a:t>
            </a:r>
          </a:p>
        </p:txBody>
      </p:sp>
      <p:sp>
        <p:nvSpPr>
          <p:cNvPr id="12" name="TextBox 11">
            <a:extLst>
              <a:ext uri="{FF2B5EF4-FFF2-40B4-BE49-F238E27FC236}">
                <a16:creationId xmlns:a16="http://schemas.microsoft.com/office/drawing/2014/main" id="{B5E24077-574C-4179-A271-D4D9DE3909AE}"/>
              </a:ext>
            </a:extLst>
          </p:cNvPr>
          <p:cNvSpPr txBox="1"/>
          <p:nvPr/>
        </p:nvSpPr>
        <p:spPr>
          <a:xfrm>
            <a:off x="237411" y="5341804"/>
            <a:ext cx="9108433" cy="1200329"/>
          </a:xfrm>
          <a:prstGeom prst="rect">
            <a:avLst/>
          </a:prstGeom>
          <a:noFill/>
        </p:spPr>
        <p:txBody>
          <a:bodyPr wrap="square" rtlCol="0">
            <a:spAutoFit/>
          </a:bodyPr>
          <a:lstStyle/>
          <a:p>
            <a:r>
              <a:rPr lang="en-US" sz="2400" dirty="0">
                <a:solidFill>
                  <a:schemeClr val="bg1"/>
                </a:solidFill>
                <a:latin typeface="Comic Sans MS" panose="030F0702030302020204" pitchFamily="66" charset="0"/>
              </a:rPr>
              <a:t>Over time, plants have adapted to survive, so their external structures may appear different from one plant species to another or from one environment to another. </a:t>
            </a:r>
          </a:p>
        </p:txBody>
      </p:sp>
      <p:sp>
        <p:nvSpPr>
          <p:cNvPr id="15" name="TextBox 14">
            <a:extLst>
              <a:ext uri="{FF2B5EF4-FFF2-40B4-BE49-F238E27FC236}">
                <a16:creationId xmlns:a16="http://schemas.microsoft.com/office/drawing/2014/main" id="{A02E3D27-DE79-49C7-82BD-8D29D3F792B9}"/>
              </a:ext>
            </a:extLst>
          </p:cNvPr>
          <p:cNvSpPr txBox="1"/>
          <p:nvPr/>
        </p:nvSpPr>
        <p:spPr>
          <a:xfrm>
            <a:off x="234891" y="2167744"/>
            <a:ext cx="4326194" cy="461665"/>
          </a:xfrm>
          <a:prstGeom prst="rect">
            <a:avLst/>
          </a:prstGeom>
          <a:noFill/>
        </p:spPr>
        <p:txBody>
          <a:bodyPr wrap="square" rtlCol="0">
            <a:spAutoFit/>
          </a:bodyPr>
          <a:lstStyle/>
          <a:p>
            <a:pPr algn="ctr"/>
            <a:r>
              <a:rPr lang="en-US" sz="2400" b="1" u="sng" dirty="0">
                <a:solidFill>
                  <a:schemeClr val="bg1"/>
                </a:solidFill>
                <a:latin typeface="Comic Sans MS" panose="030F0702030302020204" pitchFamily="66" charset="0"/>
              </a:rPr>
              <a:t>External Structures   </a:t>
            </a:r>
          </a:p>
        </p:txBody>
      </p:sp>
      <p:sp>
        <p:nvSpPr>
          <p:cNvPr id="16" name="TextBox 15">
            <a:extLst>
              <a:ext uri="{FF2B5EF4-FFF2-40B4-BE49-F238E27FC236}">
                <a16:creationId xmlns:a16="http://schemas.microsoft.com/office/drawing/2014/main" id="{94A19589-E25F-4862-AEA3-9405B7037F04}"/>
              </a:ext>
            </a:extLst>
          </p:cNvPr>
          <p:cNvSpPr txBox="1"/>
          <p:nvPr/>
        </p:nvSpPr>
        <p:spPr>
          <a:xfrm>
            <a:off x="5293150" y="2164752"/>
            <a:ext cx="3442375" cy="461665"/>
          </a:xfrm>
          <a:prstGeom prst="rect">
            <a:avLst/>
          </a:prstGeom>
          <a:noFill/>
        </p:spPr>
        <p:txBody>
          <a:bodyPr wrap="square" rtlCol="0">
            <a:spAutoFit/>
          </a:bodyPr>
          <a:lstStyle/>
          <a:p>
            <a:pPr algn="ctr"/>
            <a:r>
              <a:rPr lang="en-US" sz="2400" b="1" u="sng" dirty="0">
                <a:solidFill>
                  <a:schemeClr val="bg1"/>
                </a:solidFill>
                <a:latin typeface="Comic Sans MS" panose="030F0702030302020204" pitchFamily="66" charset="0"/>
              </a:rPr>
              <a:t>Internal Structures   </a:t>
            </a:r>
          </a:p>
        </p:txBody>
      </p:sp>
      <p:sp>
        <p:nvSpPr>
          <p:cNvPr id="17" name="TextBox 16">
            <a:extLst>
              <a:ext uri="{FF2B5EF4-FFF2-40B4-BE49-F238E27FC236}">
                <a16:creationId xmlns:a16="http://schemas.microsoft.com/office/drawing/2014/main" id="{1871CEFE-B4EB-4F1C-9D92-86E1F7336367}"/>
              </a:ext>
            </a:extLst>
          </p:cNvPr>
          <p:cNvSpPr txBox="1"/>
          <p:nvPr/>
        </p:nvSpPr>
        <p:spPr>
          <a:xfrm>
            <a:off x="802153" y="2596314"/>
            <a:ext cx="3820570" cy="1569660"/>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chemeClr val="bg1"/>
                </a:solidFill>
                <a:latin typeface="Comic Sans MS" panose="030F0702030302020204" pitchFamily="66" charset="0"/>
              </a:rPr>
              <a:t>Roots</a:t>
            </a:r>
          </a:p>
          <a:p>
            <a:pPr marL="342900" indent="-342900">
              <a:buFont typeface="Arial" panose="020B0604020202020204" pitchFamily="34" charset="0"/>
              <a:buChar char="•"/>
            </a:pPr>
            <a:r>
              <a:rPr lang="en-US" sz="2400" dirty="0">
                <a:solidFill>
                  <a:schemeClr val="bg1"/>
                </a:solidFill>
                <a:latin typeface="Comic Sans MS" panose="030F0702030302020204" pitchFamily="66" charset="0"/>
              </a:rPr>
              <a:t>Stems (trunk or stalk)</a:t>
            </a:r>
          </a:p>
          <a:p>
            <a:pPr marL="342900" indent="-342900">
              <a:buFont typeface="Arial" panose="020B0604020202020204" pitchFamily="34" charset="0"/>
              <a:buChar char="•"/>
            </a:pPr>
            <a:r>
              <a:rPr lang="en-US" sz="2400" dirty="0">
                <a:solidFill>
                  <a:schemeClr val="bg1"/>
                </a:solidFill>
                <a:latin typeface="Comic Sans MS" panose="030F0702030302020204" pitchFamily="66" charset="0"/>
              </a:rPr>
              <a:t>Leaves</a:t>
            </a:r>
          </a:p>
          <a:p>
            <a:pPr marL="342900" indent="-342900">
              <a:buFont typeface="Arial" panose="020B0604020202020204" pitchFamily="34" charset="0"/>
              <a:buChar char="•"/>
            </a:pPr>
            <a:r>
              <a:rPr lang="en-US" sz="2400" dirty="0">
                <a:solidFill>
                  <a:schemeClr val="bg1"/>
                </a:solidFill>
                <a:latin typeface="Comic Sans MS" panose="030F0702030302020204" pitchFamily="66" charset="0"/>
              </a:rPr>
              <a:t>Flowers</a:t>
            </a:r>
          </a:p>
        </p:txBody>
      </p:sp>
      <p:sp>
        <p:nvSpPr>
          <p:cNvPr id="18" name="TextBox 17">
            <a:extLst>
              <a:ext uri="{FF2B5EF4-FFF2-40B4-BE49-F238E27FC236}">
                <a16:creationId xmlns:a16="http://schemas.microsoft.com/office/drawing/2014/main" id="{5AA1D30E-FFE1-43EB-BD94-4EE2BDB1FFA1}"/>
              </a:ext>
            </a:extLst>
          </p:cNvPr>
          <p:cNvSpPr txBox="1"/>
          <p:nvPr/>
        </p:nvSpPr>
        <p:spPr>
          <a:xfrm>
            <a:off x="5578948" y="2626417"/>
            <a:ext cx="1958584" cy="1569660"/>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chemeClr val="bg1"/>
                </a:solidFill>
                <a:latin typeface="Comic Sans MS" panose="030F0702030302020204" pitchFamily="66" charset="0"/>
              </a:rPr>
              <a:t>Xylem</a:t>
            </a:r>
          </a:p>
          <a:p>
            <a:pPr marL="342900" indent="-342900">
              <a:buFont typeface="Arial" panose="020B0604020202020204" pitchFamily="34" charset="0"/>
              <a:buChar char="•"/>
            </a:pPr>
            <a:r>
              <a:rPr lang="en-US" sz="2400" dirty="0">
                <a:solidFill>
                  <a:schemeClr val="bg1"/>
                </a:solidFill>
                <a:latin typeface="Comic Sans MS" panose="030F0702030302020204" pitchFamily="66" charset="0"/>
              </a:rPr>
              <a:t>Phloem</a:t>
            </a:r>
          </a:p>
          <a:p>
            <a:pPr marL="342900" indent="-342900">
              <a:buFont typeface="Arial" panose="020B0604020202020204" pitchFamily="34" charset="0"/>
              <a:buChar char="•"/>
            </a:pPr>
            <a:r>
              <a:rPr lang="en-US" sz="2400" dirty="0">
                <a:solidFill>
                  <a:schemeClr val="bg1"/>
                </a:solidFill>
                <a:latin typeface="Comic Sans MS" panose="030F0702030302020204" pitchFamily="66" charset="0"/>
              </a:rPr>
              <a:t>Pistil</a:t>
            </a:r>
          </a:p>
          <a:p>
            <a:pPr marL="342900" indent="-342900">
              <a:buFont typeface="Arial" panose="020B0604020202020204" pitchFamily="34" charset="0"/>
              <a:buChar char="•"/>
            </a:pPr>
            <a:r>
              <a:rPr lang="en-US" sz="2400" dirty="0">
                <a:solidFill>
                  <a:schemeClr val="bg1"/>
                </a:solidFill>
                <a:latin typeface="Comic Sans MS" panose="030F0702030302020204" pitchFamily="66" charset="0"/>
              </a:rPr>
              <a:t>Stamen</a:t>
            </a:r>
          </a:p>
        </p:txBody>
      </p:sp>
    </p:spTree>
    <p:extLst>
      <p:ext uri="{BB962C8B-B14F-4D97-AF65-F5344CB8AC3E}">
        <p14:creationId xmlns:p14="http://schemas.microsoft.com/office/powerpoint/2010/main" val="678975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7" grpId="0"/>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B79EE-F2C2-4750-AEE4-C0396D129714}"/>
              </a:ext>
            </a:extLst>
          </p:cNvPr>
          <p:cNvSpPr>
            <a:spLocks noGrp="1"/>
          </p:cNvSpPr>
          <p:nvPr>
            <p:ph type="title"/>
          </p:nvPr>
        </p:nvSpPr>
        <p:spPr>
          <a:xfrm>
            <a:off x="0" y="527901"/>
            <a:ext cx="10586301" cy="1508289"/>
          </a:xfrm>
        </p:spPr>
        <p:txBody>
          <a:bodyPr>
            <a:noAutofit/>
          </a:bodyPr>
          <a:lstStyle/>
          <a:p>
            <a:pPr algn="ctr">
              <a:lnSpc>
                <a:spcPct val="100000"/>
              </a:lnSpc>
              <a:spcAft>
                <a:spcPts val="2400"/>
              </a:spcAft>
            </a:pPr>
            <a:r>
              <a:rPr lang="en-US" sz="3400" dirty="0">
                <a:latin typeface="Comic Sans MS" panose="030F0702030302020204" pitchFamily="66" charset="0"/>
              </a:rPr>
              <a:t>Where are some potential places in our outdoor classroom to observe different types of plants?</a:t>
            </a:r>
          </a:p>
        </p:txBody>
      </p:sp>
      <p:sp>
        <p:nvSpPr>
          <p:cNvPr id="4" name="TextBox 3"/>
          <p:cNvSpPr txBox="1"/>
          <p:nvPr/>
        </p:nvSpPr>
        <p:spPr>
          <a:xfrm>
            <a:off x="3042666" y="3346113"/>
            <a:ext cx="6106667" cy="2062103"/>
          </a:xfrm>
          <a:prstGeom prst="rect">
            <a:avLst/>
          </a:prstGeom>
          <a:noFill/>
        </p:spPr>
        <p:txBody>
          <a:bodyPr wrap="square" rtlCol="0">
            <a:spAutoFit/>
          </a:bodyPr>
          <a:lstStyle/>
          <a:p>
            <a:pPr algn="ctr"/>
            <a:r>
              <a:rPr lang="en-US" sz="3200" dirty="0">
                <a:solidFill>
                  <a:schemeClr val="bg1"/>
                </a:solidFill>
                <a:latin typeface="Comic Sans MS" panose="030F0702030302020204" pitchFamily="66" charset="0"/>
              </a:rPr>
              <a:t>Plants can be found throughout the outdoor classroom!  </a:t>
            </a:r>
          </a:p>
          <a:p>
            <a:pPr algn="ctr"/>
            <a:endParaRPr lang="en-US" sz="3200" dirty="0">
              <a:solidFill>
                <a:schemeClr val="bg1"/>
              </a:solidFill>
              <a:latin typeface="Comic Sans MS" panose="030F0702030302020204" pitchFamily="66" charset="0"/>
            </a:endParaRPr>
          </a:p>
          <a:p>
            <a:pPr algn="ctr"/>
            <a:r>
              <a:rPr lang="en-US" sz="3200" dirty="0">
                <a:solidFill>
                  <a:schemeClr val="bg1"/>
                </a:solidFill>
                <a:latin typeface="Comic Sans MS" panose="030F0702030302020204" pitchFamily="66" charset="0"/>
              </a:rPr>
              <a:t>Enjoy looking for them!!</a:t>
            </a:r>
          </a:p>
        </p:txBody>
      </p:sp>
      <p:grpSp>
        <p:nvGrpSpPr>
          <p:cNvPr id="8" name="Group 7">
            <a:extLst>
              <a:ext uri="{FF2B5EF4-FFF2-40B4-BE49-F238E27FC236}">
                <a16:creationId xmlns:a16="http://schemas.microsoft.com/office/drawing/2014/main" id="{82559956-1BDA-4876-8BE9-FEEA0A02E43C}"/>
              </a:ext>
            </a:extLst>
          </p:cNvPr>
          <p:cNvGrpSpPr/>
          <p:nvPr/>
        </p:nvGrpSpPr>
        <p:grpSpPr>
          <a:xfrm>
            <a:off x="315749" y="2219538"/>
            <a:ext cx="5780251" cy="1840498"/>
            <a:chOff x="315749" y="2219538"/>
            <a:chExt cx="5780251" cy="1840498"/>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749" y="2231237"/>
              <a:ext cx="2438399" cy="1828799"/>
            </a:xfrm>
            <a:prstGeom prst="rect">
              <a:avLst/>
            </a:prstGeom>
            <a:ln>
              <a:solidFill>
                <a:schemeClr val="bg1"/>
              </a:solidFill>
            </a:ln>
          </p:spPr>
        </p:pic>
        <p:sp>
          <p:nvSpPr>
            <p:cNvPr id="5" name="TextBox 4"/>
            <p:cNvSpPr txBox="1"/>
            <p:nvPr/>
          </p:nvSpPr>
          <p:spPr>
            <a:xfrm>
              <a:off x="2754148" y="2219538"/>
              <a:ext cx="3341852" cy="707886"/>
            </a:xfrm>
            <a:prstGeom prst="rect">
              <a:avLst/>
            </a:prstGeom>
            <a:noFill/>
          </p:spPr>
          <p:txBody>
            <a:bodyPr wrap="square" rtlCol="0">
              <a:spAutoFit/>
            </a:bodyPr>
            <a:lstStyle/>
            <a:p>
              <a:pPr algn="ctr"/>
              <a:r>
                <a:rPr lang="en-US" sz="2000" dirty="0">
                  <a:solidFill>
                    <a:schemeClr val="bg1"/>
                  </a:solidFill>
                  <a:latin typeface="Comic Sans MS" panose="030F0702030302020204" pitchFamily="66" charset="0"/>
                </a:rPr>
                <a:t>Look at the wildflowers and bushes in the gardens!</a:t>
              </a:r>
            </a:p>
          </p:txBody>
        </p:sp>
      </p:grpSp>
      <p:grpSp>
        <p:nvGrpSpPr>
          <p:cNvPr id="7" name="Group 6">
            <a:extLst>
              <a:ext uri="{FF2B5EF4-FFF2-40B4-BE49-F238E27FC236}">
                <a16:creationId xmlns:a16="http://schemas.microsoft.com/office/drawing/2014/main" id="{AE980E37-9966-4DAE-A1D4-7CC2EBC14FE4}"/>
              </a:ext>
            </a:extLst>
          </p:cNvPr>
          <p:cNvGrpSpPr/>
          <p:nvPr/>
        </p:nvGrpSpPr>
        <p:grpSpPr>
          <a:xfrm>
            <a:off x="6877532" y="2219538"/>
            <a:ext cx="5027141" cy="1840499"/>
            <a:chOff x="6877532" y="2219538"/>
            <a:chExt cx="5027141" cy="1840499"/>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66273" y="2231237"/>
              <a:ext cx="2438400" cy="1828800"/>
            </a:xfrm>
            <a:prstGeom prst="rect">
              <a:avLst/>
            </a:prstGeom>
            <a:ln>
              <a:solidFill>
                <a:schemeClr val="bg1"/>
              </a:solidFill>
            </a:ln>
          </p:spPr>
        </p:pic>
        <p:sp>
          <p:nvSpPr>
            <p:cNvPr id="12" name="TextBox 11"/>
            <p:cNvSpPr txBox="1"/>
            <p:nvPr/>
          </p:nvSpPr>
          <p:spPr>
            <a:xfrm>
              <a:off x="6877532" y="2219538"/>
              <a:ext cx="2560320" cy="707886"/>
            </a:xfrm>
            <a:prstGeom prst="rect">
              <a:avLst/>
            </a:prstGeom>
            <a:noFill/>
          </p:spPr>
          <p:txBody>
            <a:bodyPr wrap="square" rtlCol="0">
              <a:spAutoFit/>
            </a:bodyPr>
            <a:lstStyle/>
            <a:p>
              <a:pPr algn="ctr"/>
              <a:r>
                <a:rPr lang="en-US" sz="2000" dirty="0">
                  <a:solidFill>
                    <a:schemeClr val="bg1"/>
                  </a:solidFill>
                  <a:latin typeface="Comic Sans MS" panose="030F0702030302020204" pitchFamily="66" charset="0"/>
                </a:rPr>
                <a:t>Look at the aquatic plants in the pond!</a:t>
              </a:r>
            </a:p>
          </p:txBody>
        </p:sp>
      </p:grpSp>
      <p:grpSp>
        <p:nvGrpSpPr>
          <p:cNvPr id="10" name="Group 9">
            <a:extLst>
              <a:ext uri="{FF2B5EF4-FFF2-40B4-BE49-F238E27FC236}">
                <a16:creationId xmlns:a16="http://schemas.microsoft.com/office/drawing/2014/main" id="{90DC65DB-4B36-444A-8A03-66890F247217}"/>
              </a:ext>
            </a:extLst>
          </p:cNvPr>
          <p:cNvGrpSpPr/>
          <p:nvPr/>
        </p:nvGrpSpPr>
        <p:grpSpPr>
          <a:xfrm>
            <a:off x="315749" y="4560050"/>
            <a:ext cx="5514779" cy="1943687"/>
            <a:chOff x="315749" y="4560050"/>
            <a:chExt cx="5514779" cy="1943687"/>
          </a:xfrm>
        </p:grpSpPr>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5749" y="4560050"/>
              <a:ext cx="2560320" cy="1920241"/>
            </a:xfrm>
            <a:prstGeom prst="rect">
              <a:avLst/>
            </a:prstGeom>
            <a:ln>
              <a:solidFill>
                <a:schemeClr val="bg1"/>
              </a:solidFill>
            </a:ln>
          </p:spPr>
        </p:pic>
        <p:sp>
          <p:nvSpPr>
            <p:cNvPr id="15" name="TextBox 14"/>
            <p:cNvSpPr txBox="1"/>
            <p:nvPr/>
          </p:nvSpPr>
          <p:spPr>
            <a:xfrm>
              <a:off x="2937027" y="5795851"/>
              <a:ext cx="2893501" cy="707886"/>
            </a:xfrm>
            <a:prstGeom prst="rect">
              <a:avLst/>
            </a:prstGeom>
            <a:noFill/>
          </p:spPr>
          <p:txBody>
            <a:bodyPr wrap="square" rtlCol="0">
              <a:spAutoFit/>
            </a:bodyPr>
            <a:lstStyle/>
            <a:p>
              <a:pPr algn="ctr"/>
              <a:r>
                <a:rPr lang="en-US" sz="2000" dirty="0">
                  <a:solidFill>
                    <a:schemeClr val="bg1"/>
                  </a:solidFill>
                  <a:latin typeface="Comic Sans MS" panose="030F0702030302020204" pitchFamily="66" charset="0"/>
                </a:rPr>
                <a:t>Look at the trees and vines in a wooded area!</a:t>
              </a:r>
            </a:p>
          </p:txBody>
        </p:sp>
      </p:grpSp>
      <p:grpSp>
        <p:nvGrpSpPr>
          <p:cNvPr id="13" name="Group 12">
            <a:extLst>
              <a:ext uri="{FF2B5EF4-FFF2-40B4-BE49-F238E27FC236}">
                <a16:creationId xmlns:a16="http://schemas.microsoft.com/office/drawing/2014/main" id="{F8FCB895-CC50-402C-9458-154F226A7FE5}"/>
              </a:ext>
            </a:extLst>
          </p:cNvPr>
          <p:cNvGrpSpPr/>
          <p:nvPr/>
        </p:nvGrpSpPr>
        <p:grpSpPr>
          <a:xfrm>
            <a:off x="6361473" y="4805937"/>
            <a:ext cx="5543200" cy="1697800"/>
            <a:chOff x="6361473" y="4805937"/>
            <a:chExt cx="5543200" cy="1697800"/>
          </a:xfrm>
        </p:grpSpPr>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44353" y="4805937"/>
              <a:ext cx="2560320" cy="1697800"/>
            </a:xfrm>
            <a:prstGeom prst="rect">
              <a:avLst/>
            </a:prstGeom>
            <a:ln>
              <a:solidFill>
                <a:schemeClr val="bg1"/>
              </a:solidFill>
            </a:ln>
          </p:spPr>
        </p:pic>
        <p:sp>
          <p:nvSpPr>
            <p:cNvPr id="18" name="TextBox 17"/>
            <p:cNvSpPr txBox="1"/>
            <p:nvPr/>
          </p:nvSpPr>
          <p:spPr>
            <a:xfrm>
              <a:off x="6361473" y="5780368"/>
              <a:ext cx="2982880" cy="707886"/>
            </a:xfrm>
            <a:prstGeom prst="rect">
              <a:avLst/>
            </a:prstGeom>
            <a:noFill/>
          </p:spPr>
          <p:txBody>
            <a:bodyPr wrap="square" rtlCol="0">
              <a:spAutoFit/>
            </a:bodyPr>
            <a:lstStyle/>
            <a:p>
              <a:pPr algn="ctr"/>
              <a:r>
                <a:rPr lang="en-US" sz="2000" dirty="0">
                  <a:solidFill>
                    <a:schemeClr val="bg1"/>
                  </a:solidFill>
                  <a:latin typeface="Comic Sans MS" panose="030F0702030302020204" pitchFamily="66" charset="0"/>
                </a:rPr>
                <a:t>Look at the grasses and plants in a meadow!</a:t>
              </a:r>
            </a:p>
          </p:txBody>
        </p:sp>
      </p:grpSp>
    </p:spTree>
    <p:extLst>
      <p:ext uri="{BB962C8B-B14F-4D97-AF65-F5344CB8AC3E}">
        <p14:creationId xmlns:p14="http://schemas.microsoft.com/office/powerpoint/2010/main" val="784187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B79EE-F2C2-4750-AEE4-C0396D129714}"/>
              </a:ext>
            </a:extLst>
          </p:cNvPr>
          <p:cNvSpPr>
            <a:spLocks noGrp="1"/>
          </p:cNvSpPr>
          <p:nvPr>
            <p:ph type="title"/>
          </p:nvPr>
        </p:nvSpPr>
        <p:spPr>
          <a:xfrm>
            <a:off x="92995" y="593889"/>
            <a:ext cx="10370757" cy="744717"/>
          </a:xfrm>
        </p:spPr>
        <p:txBody>
          <a:bodyPr>
            <a:noAutofit/>
          </a:bodyPr>
          <a:lstStyle/>
          <a:p>
            <a:pPr algn="ctr">
              <a:spcBef>
                <a:spcPts val="600"/>
              </a:spcBef>
            </a:pPr>
            <a:r>
              <a:rPr lang="en-US" dirty="0">
                <a:latin typeface="Comic Sans MS" panose="030F0702030302020204" pitchFamily="66" charset="0"/>
              </a:rPr>
              <a:t>What do plants need to survive?</a:t>
            </a:r>
          </a:p>
        </p:txBody>
      </p:sp>
      <p:sp>
        <p:nvSpPr>
          <p:cNvPr id="4" name="TextBox 3">
            <a:extLst>
              <a:ext uri="{FF2B5EF4-FFF2-40B4-BE49-F238E27FC236}">
                <a16:creationId xmlns:a16="http://schemas.microsoft.com/office/drawing/2014/main" id="{C5E6FAF9-17DE-4B14-9625-6495C61168F2}"/>
              </a:ext>
            </a:extLst>
          </p:cNvPr>
          <p:cNvSpPr txBox="1"/>
          <p:nvPr/>
        </p:nvSpPr>
        <p:spPr>
          <a:xfrm>
            <a:off x="695739" y="2024229"/>
            <a:ext cx="10654748" cy="1200329"/>
          </a:xfrm>
          <a:prstGeom prst="rect">
            <a:avLst/>
          </a:prstGeom>
          <a:noFill/>
        </p:spPr>
        <p:txBody>
          <a:bodyPr wrap="square" rtlCol="0">
            <a:spAutoFit/>
          </a:bodyPr>
          <a:lstStyle/>
          <a:p>
            <a:pPr algn="ctr"/>
            <a:r>
              <a:rPr lang="en-US" sz="3600" b="1" dirty="0">
                <a:solidFill>
                  <a:srgbClr val="008000"/>
                </a:solidFill>
                <a:latin typeface="Comic Sans MS" panose="030F0702030302020204" pitchFamily="66" charset="0"/>
              </a:rPr>
              <a:t>Just like us, they need food, water, air, and sunlight to survive, grow, and reproduce.</a:t>
            </a:r>
          </a:p>
        </p:txBody>
      </p:sp>
      <p:sp>
        <p:nvSpPr>
          <p:cNvPr id="6" name="Title 1">
            <a:extLst>
              <a:ext uri="{FF2B5EF4-FFF2-40B4-BE49-F238E27FC236}">
                <a16:creationId xmlns:a16="http://schemas.microsoft.com/office/drawing/2014/main" id="{44AAD35D-06BA-45CE-A2E0-9CDD4A1F7F23}"/>
              </a:ext>
            </a:extLst>
          </p:cNvPr>
          <p:cNvSpPr txBox="1">
            <a:spLocks/>
          </p:cNvSpPr>
          <p:nvPr/>
        </p:nvSpPr>
        <p:spPr>
          <a:xfrm>
            <a:off x="1" y="1247933"/>
            <a:ext cx="10331778" cy="67873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ctr">
              <a:spcBef>
                <a:spcPts val="600"/>
              </a:spcBef>
            </a:pPr>
            <a:r>
              <a:rPr lang="en-US" dirty="0">
                <a:latin typeface="Comic Sans MS" panose="030F0702030302020204" pitchFamily="66" charset="0"/>
              </a:rPr>
              <a:t>What do they need to grow and reproduce?</a:t>
            </a:r>
          </a:p>
        </p:txBody>
      </p:sp>
      <p:grpSp>
        <p:nvGrpSpPr>
          <p:cNvPr id="3" name="Group 2">
            <a:extLst>
              <a:ext uri="{FF2B5EF4-FFF2-40B4-BE49-F238E27FC236}">
                <a16:creationId xmlns:a16="http://schemas.microsoft.com/office/drawing/2014/main" id="{E2535302-8265-4F89-84EB-BFBDA594CC09}"/>
              </a:ext>
            </a:extLst>
          </p:cNvPr>
          <p:cNvGrpSpPr/>
          <p:nvPr/>
        </p:nvGrpSpPr>
        <p:grpSpPr>
          <a:xfrm>
            <a:off x="20153" y="3448242"/>
            <a:ext cx="3199822" cy="2924687"/>
            <a:chOff x="20153" y="3448242"/>
            <a:chExt cx="3199822" cy="2924687"/>
          </a:xfrm>
        </p:grpSpPr>
        <p:sp>
          <p:nvSpPr>
            <p:cNvPr id="22" name="TextBox 21">
              <a:extLst>
                <a:ext uri="{FF2B5EF4-FFF2-40B4-BE49-F238E27FC236}">
                  <a16:creationId xmlns:a16="http://schemas.microsoft.com/office/drawing/2014/main" id="{9ADAF34C-8435-446E-89B6-928779D0F9E5}"/>
                </a:ext>
              </a:extLst>
            </p:cNvPr>
            <p:cNvSpPr txBox="1"/>
            <p:nvPr/>
          </p:nvSpPr>
          <p:spPr>
            <a:xfrm>
              <a:off x="20153" y="5357266"/>
              <a:ext cx="3199822" cy="1015663"/>
            </a:xfrm>
            <a:prstGeom prst="rect">
              <a:avLst/>
            </a:prstGeom>
            <a:noFill/>
          </p:spPr>
          <p:txBody>
            <a:bodyPr wrap="square" rtlCol="0">
              <a:spAutoFit/>
            </a:bodyPr>
            <a:lstStyle/>
            <a:p>
              <a:pPr algn="ctr"/>
              <a:r>
                <a:rPr lang="en-US" sz="2000" b="1" i="1" dirty="0">
                  <a:solidFill>
                    <a:schemeClr val="bg1"/>
                  </a:solidFill>
                  <a:latin typeface="Comic Sans MS" panose="030F0702030302020204" pitchFamily="66" charset="0"/>
                </a:rPr>
                <a:t>Plant </a:t>
              </a:r>
              <a:r>
                <a:rPr lang="en-US" sz="2000" b="1" i="1" u="sng" dirty="0">
                  <a:solidFill>
                    <a:srgbClr val="C00000"/>
                  </a:solidFill>
                  <a:latin typeface="Comic Sans MS" panose="030F0702030302020204" pitchFamily="66" charset="0"/>
                </a:rPr>
                <a:t>food</a:t>
              </a:r>
              <a:r>
                <a:rPr lang="en-US" sz="2000" b="1" i="1" dirty="0">
                  <a:solidFill>
                    <a:schemeClr val="bg1"/>
                  </a:solidFill>
                  <a:latin typeface="Comic Sans MS" panose="030F0702030302020204" pitchFamily="66" charset="0"/>
                </a:rPr>
                <a:t> can be in the soil and is referred to as minerals in the soil.</a:t>
              </a:r>
              <a:endParaRPr lang="en-US" sz="2000" i="1" dirty="0">
                <a:solidFill>
                  <a:schemeClr val="bg1"/>
                </a:solidFill>
                <a:latin typeface="Comic Sans MS" panose="030F0702030302020204" pitchFamily="66" charset="0"/>
              </a:endParaRPr>
            </a:p>
          </p:txBody>
        </p:sp>
        <p:pic>
          <p:nvPicPr>
            <p:cNvPr id="7" name="Picture 6" descr="File:HandsInSoil.jpg - Wikimedia Common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864" y="3448242"/>
              <a:ext cx="2438400" cy="1828800"/>
            </a:xfrm>
            <a:prstGeom prst="rect">
              <a:avLst/>
            </a:prstGeom>
            <a:ln>
              <a:solidFill>
                <a:schemeClr val="bg1"/>
              </a:solidFill>
            </a:ln>
          </p:spPr>
        </p:pic>
      </p:grpSp>
      <p:grpSp>
        <p:nvGrpSpPr>
          <p:cNvPr id="5" name="Group 4">
            <a:extLst>
              <a:ext uri="{FF2B5EF4-FFF2-40B4-BE49-F238E27FC236}">
                <a16:creationId xmlns:a16="http://schemas.microsoft.com/office/drawing/2014/main" id="{22E5666F-99CC-4E39-A136-A0B77F0812A9}"/>
              </a:ext>
            </a:extLst>
          </p:cNvPr>
          <p:cNvGrpSpPr/>
          <p:nvPr/>
        </p:nvGrpSpPr>
        <p:grpSpPr>
          <a:xfrm>
            <a:off x="3323727" y="3448242"/>
            <a:ext cx="2747494" cy="2924687"/>
            <a:chOff x="3059106" y="3448242"/>
            <a:chExt cx="2747494" cy="2924687"/>
          </a:xfrm>
        </p:grpSpPr>
        <p:pic>
          <p:nvPicPr>
            <p:cNvPr id="8" name="Picture 7" descr="Free photo: Water, &lt;strong&gt;Hose&lt;/strong&gt;, &lt;strong&gt;Garden&lt;/strong&gt;, Wet, Gardening - Free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9106" y="3448242"/>
              <a:ext cx="2747494" cy="1828800"/>
            </a:xfrm>
            <a:prstGeom prst="rect">
              <a:avLst/>
            </a:prstGeom>
            <a:ln>
              <a:solidFill>
                <a:schemeClr val="bg1"/>
              </a:solidFill>
            </a:ln>
          </p:spPr>
        </p:pic>
        <p:sp>
          <p:nvSpPr>
            <p:cNvPr id="23" name="TextBox 22">
              <a:extLst>
                <a:ext uri="{FF2B5EF4-FFF2-40B4-BE49-F238E27FC236}">
                  <a16:creationId xmlns:a16="http://schemas.microsoft.com/office/drawing/2014/main" id="{9ADAF34C-8435-446E-89B6-928779D0F9E5}"/>
                </a:ext>
              </a:extLst>
            </p:cNvPr>
            <p:cNvSpPr txBox="1"/>
            <p:nvPr/>
          </p:nvSpPr>
          <p:spPr>
            <a:xfrm>
              <a:off x="3219975" y="5357266"/>
              <a:ext cx="2177845" cy="1015663"/>
            </a:xfrm>
            <a:prstGeom prst="rect">
              <a:avLst/>
            </a:prstGeom>
            <a:noFill/>
          </p:spPr>
          <p:txBody>
            <a:bodyPr wrap="square" rtlCol="0">
              <a:spAutoFit/>
            </a:bodyPr>
            <a:lstStyle/>
            <a:p>
              <a:pPr algn="ctr"/>
              <a:r>
                <a:rPr lang="en-US" sz="2000" b="1" i="1" u="sng" dirty="0">
                  <a:solidFill>
                    <a:srgbClr val="C00000"/>
                  </a:solidFill>
                  <a:latin typeface="Comic Sans MS" panose="030F0702030302020204" pitchFamily="66" charset="0"/>
                </a:rPr>
                <a:t>Water</a:t>
              </a:r>
              <a:r>
                <a:rPr lang="en-US" sz="2000" b="1" i="1" dirty="0">
                  <a:solidFill>
                    <a:schemeClr val="bg1"/>
                  </a:solidFill>
                  <a:latin typeface="Comic Sans MS" panose="030F0702030302020204" pitchFamily="66" charset="0"/>
                </a:rPr>
                <a:t> can fall as rain or be provided by us.</a:t>
              </a:r>
              <a:endParaRPr lang="en-US" sz="2000" i="1" dirty="0">
                <a:solidFill>
                  <a:schemeClr val="bg1"/>
                </a:solidFill>
                <a:latin typeface="Comic Sans MS" panose="030F0702030302020204" pitchFamily="66" charset="0"/>
              </a:endParaRPr>
            </a:p>
          </p:txBody>
        </p:sp>
      </p:grpSp>
      <p:grpSp>
        <p:nvGrpSpPr>
          <p:cNvPr id="9" name="Group 8">
            <a:extLst>
              <a:ext uri="{FF2B5EF4-FFF2-40B4-BE49-F238E27FC236}">
                <a16:creationId xmlns:a16="http://schemas.microsoft.com/office/drawing/2014/main" id="{8BB6FCF7-3465-454B-A115-51226549AE1A}"/>
              </a:ext>
            </a:extLst>
          </p:cNvPr>
          <p:cNvGrpSpPr/>
          <p:nvPr/>
        </p:nvGrpSpPr>
        <p:grpSpPr>
          <a:xfrm>
            <a:off x="6265388" y="3393764"/>
            <a:ext cx="2572965" cy="3133052"/>
            <a:chOff x="6108832" y="3393764"/>
            <a:chExt cx="2572965" cy="3133052"/>
          </a:xfrm>
        </p:grpSpPr>
        <p:pic>
          <p:nvPicPr>
            <p:cNvPr id="10" name="Picture 9" descr="» &lt;strong&gt;Breathe&lt;/strong&gt; In Sync - HuMandalas.com"/>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6687" y="3393764"/>
              <a:ext cx="2177254" cy="1937756"/>
            </a:xfrm>
            <a:prstGeom prst="rect">
              <a:avLst/>
            </a:prstGeom>
          </p:spPr>
        </p:pic>
        <p:sp>
          <p:nvSpPr>
            <p:cNvPr id="24" name="TextBox 23">
              <a:extLst>
                <a:ext uri="{FF2B5EF4-FFF2-40B4-BE49-F238E27FC236}">
                  <a16:creationId xmlns:a16="http://schemas.microsoft.com/office/drawing/2014/main" id="{9ADAF34C-8435-446E-89B6-928779D0F9E5}"/>
                </a:ext>
              </a:extLst>
            </p:cNvPr>
            <p:cNvSpPr txBox="1"/>
            <p:nvPr/>
          </p:nvSpPr>
          <p:spPr>
            <a:xfrm>
              <a:off x="6108832" y="5203377"/>
              <a:ext cx="2572965" cy="1323439"/>
            </a:xfrm>
            <a:prstGeom prst="rect">
              <a:avLst/>
            </a:prstGeom>
            <a:noFill/>
          </p:spPr>
          <p:txBody>
            <a:bodyPr wrap="square" rtlCol="0">
              <a:spAutoFit/>
            </a:bodyPr>
            <a:lstStyle/>
            <a:p>
              <a:pPr algn="ctr"/>
              <a:r>
                <a:rPr lang="en-US" sz="2000" b="1" i="1" u="sng" dirty="0">
                  <a:solidFill>
                    <a:srgbClr val="C00000"/>
                  </a:solidFill>
                  <a:latin typeface="Comic Sans MS" panose="030F0702030302020204" pitchFamily="66" charset="0"/>
                </a:rPr>
                <a:t>Air</a:t>
              </a:r>
              <a:r>
                <a:rPr lang="en-US" sz="2000" b="1" i="1" dirty="0">
                  <a:solidFill>
                    <a:schemeClr val="bg1"/>
                  </a:solidFill>
                  <a:latin typeface="Comic Sans MS" panose="030F0702030302020204" pitchFamily="66" charset="0"/>
                </a:rPr>
                <a:t> is made of gases that are all around us but we cannot see them.</a:t>
              </a:r>
              <a:endParaRPr lang="en-US" sz="2000" i="1" dirty="0">
                <a:solidFill>
                  <a:schemeClr val="bg1"/>
                </a:solidFill>
                <a:latin typeface="Comic Sans MS" panose="030F0702030302020204" pitchFamily="66" charset="0"/>
              </a:endParaRPr>
            </a:p>
          </p:txBody>
        </p:sp>
      </p:grpSp>
      <p:grpSp>
        <p:nvGrpSpPr>
          <p:cNvPr id="13" name="Group 12">
            <a:extLst>
              <a:ext uri="{FF2B5EF4-FFF2-40B4-BE49-F238E27FC236}">
                <a16:creationId xmlns:a16="http://schemas.microsoft.com/office/drawing/2014/main" id="{2B8BD59F-1DF0-4D45-BFE3-BE885B0A5887}"/>
              </a:ext>
            </a:extLst>
          </p:cNvPr>
          <p:cNvGrpSpPr/>
          <p:nvPr/>
        </p:nvGrpSpPr>
        <p:grpSpPr>
          <a:xfrm>
            <a:off x="8888361" y="3408807"/>
            <a:ext cx="3195449" cy="3118009"/>
            <a:chOff x="8804558" y="3408806"/>
            <a:chExt cx="3318387" cy="3118009"/>
          </a:xfrm>
        </p:grpSpPr>
        <p:pic>
          <p:nvPicPr>
            <p:cNvPr id="11" name="Picture 10" descr="Clipart - &lt;strong&gt;Sun&lt;/strong&gt;"/>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57858" y="3408806"/>
              <a:ext cx="1747842" cy="1747842"/>
            </a:xfrm>
            <a:prstGeom prst="rect">
              <a:avLst/>
            </a:prstGeom>
          </p:spPr>
        </p:pic>
        <p:sp>
          <p:nvSpPr>
            <p:cNvPr id="25" name="TextBox 24">
              <a:extLst>
                <a:ext uri="{FF2B5EF4-FFF2-40B4-BE49-F238E27FC236}">
                  <a16:creationId xmlns:a16="http://schemas.microsoft.com/office/drawing/2014/main" id="{9ADAF34C-8435-446E-89B6-928779D0F9E5}"/>
                </a:ext>
              </a:extLst>
            </p:cNvPr>
            <p:cNvSpPr txBox="1"/>
            <p:nvPr/>
          </p:nvSpPr>
          <p:spPr>
            <a:xfrm>
              <a:off x="8804558" y="5203376"/>
              <a:ext cx="3318387" cy="1323439"/>
            </a:xfrm>
            <a:prstGeom prst="rect">
              <a:avLst/>
            </a:prstGeom>
            <a:noFill/>
          </p:spPr>
          <p:txBody>
            <a:bodyPr wrap="square" rtlCol="0">
              <a:spAutoFit/>
            </a:bodyPr>
            <a:lstStyle/>
            <a:p>
              <a:pPr algn="ctr"/>
              <a:r>
                <a:rPr lang="en-US" sz="2000" b="1" i="1" u="sng" dirty="0">
                  <a:solidFill>
                    <a:srgbClr val="C00000"/>
                  </a:solidFill>
                  <a:latin typeface="Comic Sans MS" panose="030F0702030302020204" pitchFamily="66" charset="0"/>
                </a:rPr>
                <a:t>Sunlight</a:t>
              </a:r>
              <a:r>
                <a:rPr lang="en-US" sz="2000" b="1" i="1" dirty="0">
                  <a:solidFill>
                    <a:schemeClr val="bg1"/>
                  </a:solidFill>
                  <a:latin typeface="Comic Sans MS" panose="030F0702030302020204" pitchFamily="66" charset="0"/>
                </a:rPr>
                <a:t> comes to us from the sun and it provides the energy that plants use to grow.</a:t>
              </a:r>
              <a:endParaRPr lang="en-US" sz="2000" i="1" dirty="0">
                <a:solidFill>
                  <a:schemeClr val="bg1"/>
                </a:solidFill>
                <a:latin typeface="Comic Sans MS" panose="030F0702030302020204" pitchFamily="66" charset="0"/>
              </a:endParaRPr>
            </a:p>
          </p:txBody>
        </p:sp>
      </p:grpSp>
    </p:spTree>
    <p:extLst>
      <p:ext uri="{BB962C8B-B14F-4D97-AF65-F5344CB8AC3E}">
        <p14:creationId xmlns:p14="http://schemas.microsoft.com/office/powerpoint/2010/main" val="448158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6F3708FC-A475-47AA-9D1A-FF446DC40EFC}"/>
              </a:ext>
            </a:extLst>
          </p:cNvPr>
          <p:cNvSpPr txBox="1"/>
          <p:nvPr/>
        </p:nvSpPr>
        <p:spPr>
          <a:xfrm>
            <a:off x="764663" y="2746582"/>
            <a:ext cx="6659867" cy="892552"/>
          </a:xfrm>
          <a:prstGeom prst="rect">
            <a:avLst/>
          </a:prstGeom>
          <a:noFill/>
        </p:spPr>
        <p:txBody>
          <a:bodyPr wrap="square" rtlCol="0">
            <a:spAutoFit/>
          </a:bodyPr>
          <a:lstStyle/>
          <a:p>
            <a:pPr algn="ctr"/>
            <a:r>
              <a:rPr lang="en-US" sz="2600" dirty="0">
                <a:solidFill>
                  <a:schemeClr val="bg1"/>
                </a:solidFill>
                <a:latin typeface="Comic Sans MS" panose="030F0702030302020204" pitchFamily="66" charset="0"/>
              </a:rPr>
              <a:t>Plants receive and store energy from sunlight in their leaves.</a:t>
            </a:r>
          </a:p>
        </p:txBody>
      </p:sp>
      <p:sp>
        <p:nvSpPr>
          <p:cNvPr id="7" name="Title 1">
            <a:extLst>
              <a:ext uri="{FF2B5EF4-FFF2-40B4-BE49-F238E27FC236}">
                <a16:creationId xmlns:a16="http://schemas.microsoft.com/office/drawing/2014/main" id="{51BDCAFC-7F64-44CA-ADCE-0898EA99D769}"/>
              </a:ext>
            </a:extLst>
          </p:cNvPr>
          <p:cNvSpPr txBox="1">
            <a:spLocks/>
          </p:cNvSpPr>
          <p:nvPr/>
        </p:nvSpPr>
        <p:spPr>
          <a:xfrm>
            <a:off x="108153" y="750324"/>
            <a:ext cx="5437239" cy="67873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ctr">
              <a:spcBef>
                <a:spcPts val="600"/>
              </a:spcBef>
            </a:pPr>
            <a:r>
              <a:rPr lang="en-US" dirty="0">
                <a:latin typeface="Comic Sans MS" panose="030F0702030302020204" pitchFamily="66" charset="0"/>
              </a:rPr>
              <a:t>How do plants get food?</a:t>
            </a:r>
          </a:p>
        </p:txBody>
      </p:sp>
      <p:sp>
        <p:nvSpPr>
          <p:cNvPr id="6" name="Title 1">
            <a:extLst>
              <a:ext uri="{FF2B5EF4-FFF2-40B4-BE49-F238E27FC236}">
                <a16:creationId xmlns:a16="http://schemas.microsoft.com/office/drawing/2014/main" id="{8529612F-B79E-4A42-954C-98C3B4BA60C8}"/>
              </a:ext>
            </a:extLst>
          </p:cNvPr>
          <p:cNvSpPr txBox="1">
            <a:spLocks/>
          </p:cNvSpPr>
          <p:nvPr/>
        </p:nvSpPr>
        <p:spPr>
          <a:xfrm>
            <a:off x="5422759" y="1166878"/>
            <a:ext cx="4959052" cy="67873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ctr">
              <a:spcBef>
                <a:spcPts val="600"/>
              </a:spcBef>
            </a:pPr>
            <a:r>
              <a:rPr lang="en-US" sz="3200" dirty="0">
                <a:latin typeface="Comic Sans MS" panose="030F0702030302020204" pitchFamily="66" charset="0"/>
              </a:rPr>
              <a:t>Do they go to the store?</a:t>
            </a:r>
          </a:p>
        </p:txBody>
      </p:sp>
      <p:sp>
        <p:nvSpPr>
          <p:cNvPr id="8" name="TextBox 7">
            <a:extLst>
              <a:ext uri="{FF2B5EF4-FFF2-40B4-BE49-F238E27FC236}">
                <a16:creationId xmlns:a16="http://schemas.microsoft.com/office/drawing/2014/main" id="{A7FFE9EF-2B5B-487A-8F89-D82BD2280E46}"/>
              </a:ext>
            </a:extLst>
          </p:cNvPr>
          <p:cNvSpPr txBox="1"/>
          <p:nvPr/>
        </p:nvSpPr>
        <p:spPr>
          <a:xfrm>
            <a:off x="1132181" y="2097590"/>
            <a:ext cx="10295156" cy="584775"/>
          </a:xfrm>
          <a:prstGeom prst="rect">
            <a:avLst/>
          </a:prstGeom>
          <a:noFill/>
        </p:spPr>
        <p:txBody>
          <a:bodyPr wrap="square" rtlCol="0">
            <a:spAutoFit/>
          </a:bodyPr>
          <a:lstStyle/>
          <a:p>
            <a:pPr algn="ctr"/>
            <a:r>
              <a:rPr lang="en-US" sz="3200" dirty="0">
                <a:solidFill>
                  <a:schemeClr val="bg1"/>
                </a:solidFill>
                <a:latin typeface="Comic Sans MS" panose="030F0702030302020204" pitchFamily="66" charset="0"/>
              </a:rPr>
              <a:t>Plants can actually produce (or make) their own food.</a:t>
            </a:r>
          </a:p>
        </p:txBody>
      </p:sp>
      <p:sp>
        <p:nvSpPr>
          <p:cNvPr id="21" name="TextBox 20">
            <a:extLst>
              <a:ext uri="{FF2B5EF4-FFF2-40B4-BE49-F238E27FC236}">
                <a16:creationId xmlns:a16="http://schemas.microsoft.com/office/drawing/2014/main" id="{2DA33AE2-9C21-4954-8E6B-0253862C4D50}"/>
              </a:ext>
            </a:extLst>
          </p:cNvPr>
          <p:cNvSpPr txBox="1"/>
          <p:nvPr/>
        </p:nvSpPr>
        <p:spPr>
          <a:xfrm>
            <a:off x="391228" y="6048874"/>
            <a:ext cx="7555540" cy="584775"/>
          </a:xfrm>
          <a:prstGeom prst="rect">
            <a:avLst/>
          </a:prstGeom>
          <a:noFill/>
        </p:spPr>
        <p:txBody>
          <a:bodyPr wrap="square" rtlCol="0">
            <a:spAutoFit/>
          </a:bodyPr>
          <a:lstStyle/>
          <a:p>
            <a:pPr algn="ctr"/>
            <a:r>
              <a:rPr lang="en-US" sz="3200" dirty="0">
                <a:solidFill>
                  <a:schemeClr val="bg1"/>
                </a:solidFill>
                <a:latin typeface="Comic Sans MS" panose="030F0702030302020204" pitchFamily="66" charset="0"/>
              </a:rPr>
              <a:t>This process is called </a:t>
            </a:r>
            <a:r>
              <a:rPr lang="en-US" sz="3200" b="1" u="sng" dirty="0">
                <a:solidFill>
                  <a:srgbClr val="C00000"/>
                </a:solidFill>
                <a:latin typeface="Comic Sans MS" panose="030F0702030302020204" pitchFamily="66" charset="0"/>
              </a:rPr>
              <a:t>photosynthesis</a:t>
            </a:r>
            <a:r>
              <a:rPr lang="en-US" sz="3200" dirty="0">
                <a:solidFill>
                  <a:schemeClr val="bg1"/>
                </a:solidFill>
                <a:latin typeface="Comic Sans MS" panose="030F0702030302020204" pitchFamily="66" charset="0"/>
              </a:rPr>
              <a:t>. </a:t>
            </a:r>
          </a:p>
        </p:txBody>
      </p:sp>
      <p:grpSp>
        <p:nvGrpSpPr>
          <p:cNvPr id="18" name="Group 17">
            <a:extLst>
              <a:ext uri="{FF2B5EF4-FFF2-40B4-BE49-F238E27FC236}">
                <a16:creationId xmlns:a16="http://schemas.microsoft.com/office/drawing/2014/main" id="{EAEDBA29-80E8-4911-9322-73AC20FC4521}"/>
              </a:ext>
            </a:extLst>
          </p:cNvPr>
          <p:cNvGrpSpPr/>
          <p:nvPr/>
        </p:nvGrpSpPr>
        <p:grpSpPr>
          <a:xfrm>
            <a:off x="8129536" y="2754718"/>
            <a:ext cx="3394747" cy="4031873"/>
            <a:chOff x="8129536" y="2754718"/>
            <a:chExt cx="3394747" cy="4031873"/>
          </a:xfrm>
        </p:grpSpPr>
        <p:pic>
          <p:nvPicPr>
            <p:cNvPr id="1028" name="Picture 4" descr="Image result for diagram of photosynthesis">
              <a:extLst>
                <a:ext uri="{FF2B5EF4-FFF2-40B4-BE49-F238E27FC236}">
                  <a16:creationId xmlns:a16="http://schemas.microsoft.com/office/drawing/2014/main" id="{82DB5E9B-C7D2-4AB0-B85E-0DD96A402F3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899"/>
            <a:stretch/>
          </p:blipFill>
          <p:spPr bwMode="auto">
            <a:xfrm>
              <a:off x="8129536" y="2754718"/>
              <a:ext cx="3297801" cy="403187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7C967B5-80FD-4E0E-9653-4FC70E4441A1}"/>
                </a:ext>
              </a:extLst>
            </p:cNvPr>
            <p:cNvSpPr txBox="1"/>
            <p:nvPr/>
          </p:nvSpPr>
          <p:spPr>
            <a:xfrm>
              <a:off x="9914361" y="2958748"/>
              <a:ext cx="1145458" cy="307777"/>
            </a:xfrm>
            <a:prstGeom prst="rect">
              <a:avLst/>
            </a:prstGeom>
            <a:solidFill>
              <a:schemeClr val="tx1"/>
            </a:solidFill>
          </p:spPr>
          <p:txBody>
            <a:bodyPr wrap="square" rtlCol="0">
              <a:spAutoFit/>
            </a:bodyPr>
            <a:lstStyle/>
            <a:p>
              <a:r>
                <a:rPr lang="en-US" sz="1400" dirty="0">
                  <a:solidFill>
                    <a:schemeClr val="bg1"/>
                  </a:solidFill>
                  <a:latin typeface="Comic Sans MS" panose="030F0702030302020204" pitchFamily="66" charset="0"/>
                </a:rPr>
                <a:t>Sunlight =</a:t>
              </a:r>
            </a:p>
          </p:txBody>
        </p:sp>
        <p:sp>
          <p:nvSpPr>
            <p:cNvPr id="11" name="TextBox 10">
              <a:extLst>
                <a:ext uri="{FF2B5EF4-FFF2-40B4-BE49-F238E27FC236}">
                  <a16:creationId xmlns:a16="http://schemas.microsoft.com/office/drawing/2014/main" id="{534441B4-6DF2-4111-8BB9-98D0038AE806}"/>
                </a:ext>
              </a:extLst>
            </p:cNvPr>
            <p:cNvSpPr txBox="1"/>
            <p:nvPr/>
          </p:nvSpPr>
          <p:spPr>
            <a:xfrm>
              <a:off x="10135382" y="3224738"/>
              <a:ext cx="1291955" cy="523220"/>
            </a:xfrm>
            <a:prstGeom prst="rect">
              <a:avLst/>
            </a:prstGeom>
            <a:noFill/>
          </p:spPr>
          <p:txBody>
            <a:bodyPr wrap="square" rtlCol="0">
              <a:spAutoFit/>
            </a:bodyPr>
            <a:lstStyle/>
            <a:p>
              <a:pPr algn="ctr"/>
              <a:r>
                <a:rPr lang="en-US" sz="1400" dirty="0">
                  <a:solidFill>
                    <a:schemeClr val="bg1"/>
                  </a:solidFill>
                  <a:latin typeface="Comic Sans MS" panose="030F0702030302020204" pitchFamily="66" charset="0"/>
                </a:rPr>
                <a:t>Energy from </a:t>
              </a:r>
            </a:p>
            <a:p>
              <a:pPr algn="ctr"/>
              <a:r>
                <a:rPr lang="en-US" sz="1400" dirty="0">
                  <a:solidFill>
                    <a:schemeClr val="bg1"/>
                  </a:solidFill>
                  <a:latin typeface="Comic Sans MS" panose="030F0702030302020204" pitchFamily="66" charset="0"/>
                </a:rPr>
                <a:t>  the sun </a:t>
              </a:r>
            </a:p>
          </p:txBody>
        </p:sp>
        <p:sp>
          <p:nvSpPr>
            <p:cNvPr id="12" name="TextBox 11">
              <a:extLst>
                <a:ext uri="{FF2B5EF4-FFF2-40B4-BE49-F238E27FC236}">
                  <a16:creationId xmlns:a16="http://schemas.microsoft.com/office/drawing/2014/main" id="{F133949E-E7F6-491D-AA4A-B66731FD0D42}"/>
                </a:ext>
              </a:extLst>
            </p:cNvPr>
            <p:cNvSpPr txBox="1"/>
            <p:nvPr/>
          </p:nvSpPr>
          <p:spPr>
            <a:xfrm>
              <a:off x="10701323" y="4188555"/>
              <a:ext cx="822960" cy="307777"/>
            </a:xfrm>
            <a:prstGeom prst="rect">
              <a:avLst/>
            </a:prstGeom>
            <a:solidFill>
              <a:schemeClr val="tx1"/>
            </a:solidFill>
          </p:spPr>
          <p:txBody>
            <a:bodyPr wrap="square" rtlCol="0">
              <a:spAutoFit/>
            </a:bodyPr>
            <a:lstStyle/>
            <a:p>
              <a:pPr algn="ctr"/>
              <a:r>
                <a:rPr lang="en-US" sz="1400" dirty="0">
                  <a:solidFill>
                    <a:schemeClr val="bg1"/>
                  </a:solidFill>
                  <a:latin typeface="Comic Sans MS" panose="030F0702030302020204" pitchFamily="66" charset="0"/>
                </a:rPr>
                <a:t>Oxygen</a:t>
              </a:r>
            </a:p>
          </p:txBody>
        </p:sp>
        <p:sp>
          <p:nvSpPr>
            <p:cNvPr id="13" name="TextBox 12">
              <a:extLst>
                <a:ext uri="{FF2B5EF4-FFF2-40B4-BE49-F238E27FC236}">
                  <a16:creationId xmlns:a16="http://schemas.microsoft.com/office/drawing/2014/main" id="{A922236A-9C18-407E-9E8A-EA6723F54FE6}"/>
                </a:ext>
              </a:extLst>
            </p:cNvPr>
            <p:cNvSpPr txBox="1"/>
            <p:nvPr/>
          </p:nvSpPr>
          <p:spPr>
            <a:xfrm>
              <a:off x="8386917" y="4700550"/>
              <a:ext cx="1312862" cy="523220"/>
            </a:xfrm>
            <a:prstGeom prst="rect">
              <a:avLst/>
            </a:prstGeom>
            <a:noFill/>
          </p:spPr>
          <p:txBody>
            <a:bodyPr wrap="square" rtlCol="0">
              <a:spAutoFit/>
            </a:bodyPr>
            <a:lstStyle/>
            <a:p>
              <a:pPr algn="ctr"/>
              <a:r>
                <a:rPr lang="en-US" sz="1400" dirty="0">
                  <a:solidFill>
                    <a:schemeClr val="bg1"/>
                  </a:solidFill>
                  <a:latin typeface="Comic Sans MS" panose="030F0702030302020204" pitchFamily="66" charset="0"/>
                </a:rPr>
                <a:t>Air = Carbon dioxide</a:t>
              </a:r>
            </a:p>
          </p:txBody>
        </p:sp>
        <p:sp>
          <p:nvSpPr>
            <p:cNvPr id="16" name="TextBox 15">
              <a:extLst>
                <a:ext uri="{FF2B5EF4-FFF2-40B4-BE49-F238E27FC236}">
                  <a16:creationId xmlns:a16="http://schemas.microsoft.com/office/drawing/2014/main" id="{547AA701-B250-4F1A-9D22-71C14FA0B9A4}"/>
                </a:ext>
              </a:extLst>
            </p:cNvPr>
            <p:cNvSpPr txBox="1"/>
            <p:nvPr/>
          </p:nvSpPr>
          <p:spPr>
            <a:xfrm>
              <a:off x="8262668" y="6187374"/>
              <a:ext cx="731520" cy="307777"/>
            </a:xfrm>
            <a:prstGeom prst="rect">
              <a:avLst/>
            </a:prstGeom>
            <a:solidFill>
              <a:srgbClr val="996633"/>
            </a:solidFill>
          </p:spPr>
          <p:txBody>
            <a:bodyPr wrap="square" rtlCol="0">
              <a:spAutoFit/>
            </a:bodyPr>
            <a:lstStyle/>
            <a:p>
              <a:pPr algn="ctr"/>
              <a:r>
                <a:rPr lang="en-US" sz="1400" dirty="0">
                  <a:latin typeface="Comic Sans MS" panose="030F0702030302020204" pitchFamily="66" charset="0"/>
                </a:rPr>
                <a:t>Water</a:t>
              </a:r>
            </a:p>
          </p:txBody>
        </p:sp>
        <p:sp>
          <p:nvSpPr>
            <p:cNvPr id="19" name="TextBox 18">
              <a:extLst>
                <a:ext uri="{FF2B5EF4-FFF2-40B4-BE49-F238E27FC236}">
                  <a16:creationId xmlns:a16="http://schemas.microsoft.com/office/drawing/2014/main" id="{06F13498-803B-4D92-9898-35E694F71201}"/>
                </a:ext>
              </a:extLst>
            </p:cNvPr>
            <p:cNvSpPr txBox="1"/>
            <p:nvPr/>
          </p:nvSpPr>
          <p:spPr>
            <a:xfrm>
              <a:off x="10594630" y="5319679"/>
              <a:ext cx="832707" cy="523220"/>
            </a:xfrm>
            <a:prstGeom prst="rect">
              <a:avLst/>
            </a:prstGeom>
            <a:solidFill>
              <a:schemeClr val="tx1"/>
            </a:solidFill>
          </p:spPr>
          <p:txBody>
            <a:bodyPr wrap="square" rtlCol="0">
              <a:spAutoFit/>
            </a:bodyPr>
            <a:lstStyle/>
            <a:p>
              <a:pPr algn="ctr"/>
              <a:r>
                <a:rPr lang="en-US" sz="1400" dirty="0">
                  <a:solidFill>
                    <a:schemeClr val="bg1"/>
                  </a:solidFill>
                  <a:latin typeface="Comic Sans MS" panose="030F0702030302020204" pitchFamily="66" charset="0"/>
                </a:rPr>
                <a:t>Sugar = energy</a:t>
              </a:r>
            </a:p>
          </p:txBody>
        </p:sp>
        <p:cxnSp>
          <p:nvCxnSpPr>
            <p:cNvPr id="5" name="Straight Connector 4">
              <a:extLst>
                <a:ext uri="{FF2B5EF4-FFF2-40B4-BE49-F238E27FC236}">
                  <a16:creationId xmlns:a16="http://schemas.microsoft.com/office/drawing/2014/main" id="{74CF4038-9416-4F6C-9E69-3D5A50E7652A}"/>
                </a:ext>
              </a:extLst>
            </p:cNvPr>
            <p:cNvCxnSpPr/>
            <p:nvPr/>
          </p:nvCxnSpPr>
          <p:spPr>
            <a:xfrm>
              <a:off x="8495072" y="5659002"/>
              <a:ext cx="1096552"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Arrow: Right 14">
              <a:extLst>
                <a:ext uri="{FF2B5EF4-FFF2-40B4-BE49-F238E27FC236}">
                  <a16:creationId xmlns:a16="http://schemas.microsoft.com/office/drawing/2014/main" id="{ED0F084B-FC49-4D16-A25A-9D8916785C88}"/>
                </a:ext>
              </a:extLst>
            </p:cNvPr>
            <p:cNvSpPr/>
            <p:nvPr/>
          </p:nvSpPr>
          <p:spPr>
            <a:xfrm rot="2145009">
              <a:off x="10598478" y="5152489"/>
              <a:ext cx="365760" cy="159053"/>
            </a:xfrm>
            <a:prstGeom prst="rightArrow">
              <a:avLst/>
            </a:prstGeom>
            <a:solidFill>
              <a:srgbClr val="FF990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Box 22">
            <a:extLst>
              <a:ext uri="{FF2B5EF4-FFF2-40B4-BE49-F238E27FC236}">
                <a16:creationId xmlns:a16="http://schemas.microsoft.com/office/drawing/2014/main" id="{8A47F2B6-E10B-4E0F-9EBD-65E43A1F745B}"/>
              </a:ext>
            </a:extLst>
          </p:cNvPr>
          <p:cNvSpPr txBox="1"/>
          <p:nvPr/>
        </p:nvSpPr>
        <p:spPr>
          <a:xfrm>
            <a:off x="316826" y="3827982"/>
            <a:ext cx="7555540" cy="1292662"/>
          </a:xfrm>
          <a:prstGeom prst="rect">
            <a:avLst/>
          </a:prstGeom>
          <a:noFill/>
        </p:spPr>
        <p:txBody>
          <a:bodyPr wrap="square" rtlCol="0">
            <a:spAutoFit/>
          </a:bodyPr>
          <a:lstStyle/>
          <a:p>
            <a:pPr algn="ctr"/>
            <a:r>
              <a:rPr lang="en-US" sz="2600" dirty="0">
                <a:solidFill>
                  <a:schemeClr val="bg1"/>
                </a:solidFill>
                <a:latin typeface="Comic Sans MS" panose="030F0702030302020204" pitchFamily="66" charset="0"/>
              </a:rPr>
              <a:t>Then the cells inside their leaves convert the energy into sugar using water from the soil and carbon dioxide from the air.</a:t>
            </a:r>
          </a:p>
        </p:txBody>
      </p:sp>
      <p:sp>
        <p:nvSpPr>
          <p:cNvPr id="24" name="TextBox 23">
            <a:extLst>
              <a:ext uri="{FF2B5EF4-FFF2-40B4-BE49-F238E27FC236}">
                <a16:creationId xmlns:a16="http://schemas.microsoft.com/office/drawing/2014/main" id="{7353CB0F-AFE4-4816-96C0-E770FD46EE7D}"/>
              </a:ext>
            </a:extLst>
          </p:cNvPr>
          <p:cNvSpPr txBox="1"/>
          <p:nvPr/>
        </p:nvSpPr>
        <p:spPr>
          <a:xfrm>
            <a:off x="351596" y="5367583"/>
            <a:ext cx="7555540" cy="492443"/>
          </a:xfrm>
          <a:prstGeom prst="rect">
            <a:avLst/>
          </a:prstGeom>
          <a:noFill/>
        </p:spPr>
        <p:txBody>
          <a:bodyPr wrap="square" rtlCol="0">
            <a:spAutoFit/>
          </a:bodyPr>
          <a:lstStyle/>
          <a:p>
            <a:pPr algn="ctr"/>
            <a:r>
              <a:rPr lang="en-US" sz="2600" dirty="0">
                <a:solidFill>
                  <a:schemeClr val="bg1"/>
                </a:solidFill>
                <a:latin typeface="Comic Sans MS" panose="030F0702030302020204" pitchFamily="66" charset="0"/>
              </a:rPr>
              <a:t>Then the leaves release oxygen into the air. </a:t>
            </a:r>
          </a:p>
        </p:txBody>
      </p:sp>
    </p:spTree>
    <p:extLst>
      <p:ext uri="{BB962C8B-B14F-4D97-AF65-F5344CB8AC3E}">
        <p14:creationId xmlns:p14="http://schemas.microsoft.com/office/powerpoint/2010/main" val="777399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6" grpId="0"/>
      <p:bldP spid="8" grpId="0"/>
      <p:bldP spid="21" grpId="0"/>
      <p:bldP spid="23" grpId="0"/>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B79EE-F2C2-4750-AEE4-C0396D129714}"/>
              </a:ext>
            </a:extLst>
          </p:cNvPr>
          <p:cNvSpPr>
            <a:spLocks noGrp="1"/>
          </p:cNvSpPr>
          <p:nvPr>
            <p:ph type="title"/>
          </p:nvPr>
        </p:nvSpPr>
        <p:spPr>
          <a:xfrm>
            <a:off x="570522" y="637501"/>
            <a:ext cx="9468465" cy="687816"/>
          </a:xfrm>
        </p:spPr>
        <p:txBody>
          <a:bodyPr>
            <a:noAutofit/>
          </a:bodyPr>
          <a:lstStyle/>
          <a:p>
            <a:pPr algn="ctr">
              <a:lnSpc>
                <a:spcPct val="100000"/>
              </a:lnSpc>
              <a:spcBef>
                <a:spcPts val="2400"/>
              </a:spcBef>
              <a:spcAft>
                <a:spcPts val="2400"/>
              </a:spcAft>
            </a:pPr>
            <a:r>
              <a:rPr lang="en-US" dirty="0">
                <a:latin typeface="Comic Sans MS" panose="030F0702030302020204" pitchFamily="66" charset="0"/>
              </a:rPr>
              <a:t>How do plants get the water from the soil?</a:t>
            </a:r>
          </a:p>
        </p:txBody>
      </p:sp>
      <p:sp>
        <p:nvSpPr>
          <p:cNvPr id="5" name="TextBox 4"/>
          <p:cNvSpPr txBox="1"/>
          <p:nvPr/>
        </p:nvSpPr>
        <p:spPr>
          <a:xfrm>
            <a:off x="1725561" y="2428387"/>
            <a:ext cx="8647096" cy="1077218"/>
          </a:xfrm>
          <a:prstGeom prst="rect">
            <a:avLst/>
          </a:prstGeom>
          <a:noFill/>
        </p:spPr>
        <p:txBody>
          <a:bodyPr wrap="square" rtlCol="0">
            <a:spAutoFit/>
          </a:bodyPr>
          <a:lstStyle/>
          <a:p>
            <a:pPr algn="ctr"/>
            <a:r>
              <a:rPr lang="en-US" sz="3200" dirty="0">
                <a:solidFill>
                  <a:schemeClr val="bg1"/>
                </a:solidFill>
                <a:latin typeface="Comic Sans MS" panose="030F0702030302020204" pitchFamily="66" charset="0"/>
              </a:rPr>
              <a:t>The </a:t>
            </a:r>
            <a:r>
              <a:rPr lang="en-US" sz="3200" b="1" u="sng" dirty="0">
                <a:solidFill>
                  <a:srgbClr val="C00000"/>
                </a:solidFill>
                <a:latin typeface="Comic Sans MS" panose="030F0702030302020204" pitchFamily="66" charset="0"/>
              </a:rPr>
              <a:t>roots</a:t>
            </a:r>
            <a:r>
              <a:rPr lang="en-US" sz="3200" dirty="0">
                <a:solidFill>
                  <a:schemeClr val="bg1"/>
                </a:solidFill>
                <a:latin typeface="Comic Sans MS" panose="030F0702030302020204" pitchFamily="66" charset="0"/>
              </a:rPr>
              <a:t> of a plant grow under the ground and absorb water as well as minerals. </a:t>
            </a:r>
          </a:p>
        </p:txBody>
      </p:sp>
      <p:grpSp>
        <p:nvGrpSpPr>
          <p:cNvPr id="4" name="Group 3">
            <a:extLst>
              <a:ext uri="{FF2B5EF4-FFF2-40B4-BE49-F238E27FC236}">
                <a16:creationId xmlns:a16="http://schemas.microsoft.com/office/drawing/2014/main" id="{BD7889F1-64F6-4ECF-9C1E-5101902B3AEE}"/>
              </a:ext>
            </a:extLst>
          </p:cNvPr>
          <p:cNvGrpSpPr/>
          <p:nvPr/>
        </p:nvGrpSpPr>
        <p:grpSpPr>
          <a:xfrm>
            <a:off x="0" y="2468597"/>
            <a:ext cx="1777620" cy="3064086"/>
            <a:chOff x="0" y="2468597"/>
            <a:chExt cx="1777620" cy="3064086"/>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146" y="2468597"/>
              <a:ext cx="1563328" cy="2074015"/>
            </a:xfrm>
            <a:prstGeom prst="rect">
              <a:avLst/>
            </a:prstGeom>
          </p:spPr>
        </p:pic>
        <p:sp>
          <p:nvSpPr>
            <p:cNvPr id="8" name="TextBox 7"/>
            <p:cNvSpPr txBox="1"/>
            <p:nvPr/>
          </p:nvSpPr>
          <p:spPr>
            <a:xfrm>
              <a:off x="0" y="4670909"/>
              <a:ext cx="1777620" cy="861774"/>
            </a:xfrm>
            <a:prstGeom prst="rect">
              <a:avLst/>
            </a:prstGeom>
            <a:noFill/>
          </p:spPr>
          <p:txBody>
            <a:bodyPr wrap="square" rtlCol="0">
              <a:spAutoFit/>
            </a:bodyPr>
            <a:lstStyle/>
            <a:p>
              <a:pPr algn="ctr"/>
              <a:r>
                <a:rPr lang="en-US" b="1" u="sng" dirty="0">
                  <a:solidFill>
                    <a:srgbClr val="C00000"/>
                  </a:solidFill>
                </a:rPr>
                <a:t>Fibrous Root</a:t>
              </a:r>
              <a:r>
                <a:rPr lang="en-US" b="1" dirty="0">
                  <a:solidFill>
                    <a:srgbClr val="C00000"/>
                  </a:solidFill>
                </a:rPr>
                <a:t> </a:t>
              </a:r>
              <a:r>
                <a:rPr lang="en-US" sz="1600" b="1" dirty="0">
                  <a:solidFill>
                    <a:srgbClr val="C00000"/>
                  </a:solidFill>
                </a:rPr>
                <a:t>Many branching roots</a:t>
              </a:r>
              <a:endParaRPr lang="en-US" b="1" dirty="0">
                <a:solidFill>
                  <a:srgbClr val="C00000"/>
                </a:solidFill>
              </a:endParaRPr>
            </a:p>
          </p:txBody>
        </p:sp>
      </p:grpSp>
      <p:grpSp>
        <p:nvGrpSpPr>
          <p:cNvPr id="7" name="Group 6">
            <a:extLst>
              <a:ext uri="{FF2B5EF4-FFF2-40B4-BE49-F238E27FC236}">
                <a16:creationId xmlns:a16="http://schemas.microsoft.com/office/drawing/2014/main" id="{5D4FAEA6-7F43-4CE1-BD32-41CEBC9A1F43}"/>
              </a:ext>
            </a:extLst>
          </p:cNvPr>
          <p:cNvGrpSpPr/>
          <p:nvPr/>
        </p:nvGrpSpPr>
        <p:grpSpPr>
          <a:xfrm>
            <a:off x="10372657" y="2640983"/>
            <a:ext cx="1777620" cy="2648614"/>
            <a:chOff x="10372657" y="2640983"/>
            <a:chExt cx="1777620" cy="2648614"/>
          </a:xfrm>
        </p:grpSpPr>
        <p:pic>
          <p:nvPicPr>
            <p:cNvPr id="6" name="Picture 5"/>
            <p:cNvPicPr>
              <a:picLocks noChangeAspect="1"/>
            </p:cNvPicPr>
            <p:nvPr/>
          </p:nvPicPr>
          <p:blipFill>
            <a:blip r:embed="rId3"/>
            <a:stretch>
              <a:fillRect/>
            </a:stretch>
          </p:blipFill>
          <p:spPr>
            <a:xfrm>
              <a:off x="10372657" y="2640983"/>
              <a:ext cx="1647277" cy="1886881"/>
            </a:xfrm>
            <a:prstGeom prst="rect">
              <a:avLst/>
            </a:prstGeom>
          </p:spPr>
        </p:pic>
        <p:sp>
          <p:nvSpPr>
            <p:cNvPr id="12" name="TextBox 11"/>
            <p:cNvSpPr txBox="1"/>
            <p:nvPr/>
          </p:nvSpPr>
          <p:spPr>
            <a:xfrm>
              <a:off x="10372657" y="4674044"/>
              <a:ext cx="1777620" cy="615553"/>
            </a:xfrm>
            <a:prstGeom prst="rect">
              <a:avLst/>
            </a:prstGeom>
            <a:noFill/>
          </p:spPr>
          <p:txBody>
            <a:bodyPr wrap="square" rtlCol="0">
              <a:spAutoFit/>
            </a:bodyPr>
            <a:lstStyle/>
            <a:p>
              <a:pPr algn="ctr"/>
              <a:r>
                <a:rPr lang="en-US" b="1" u="sng" dirty="0">
                  <a:solidFill>
                    <a:srgbClr val="C00000"/>
                  </a:solidFill>
                </a:rPr>
                <a:t>Taproot</a:t>
              </a:r>
            </a:p>
            <a:p>
              <a:pPr algn="ctr"/>
              <a:r>
                <a:rPr lang="en-US" sz="1600" b="1" dirty="0">
                  <a:solidFill>
                    <a:srgbClr val="C00000"/>
                  </a:solidFill>
                </a:rPr>
                <a:t>One main root</a:t>
              </a:r>
            </a:p>
          </p:txBody>
        </p:sp>
      </p:grpSp>
      <p:sp>
        <p:nvSpPr>
          <p:cNvPr id="9" name="TextBox 8"/>
          <p:cNvSpPr txBox="1"/>
          <p:nvPr/>
        </p:nvSpPr>
        <p:spPr>
          <a:xfrm>
            <a:off x="1917290" y="4268016"/>
            <a:ext cx="8455367" cy="1384995"/>
          </a:xfrm>
          <a:prstGeom prst="rect">
            <a:avLst/>
          </a:prstGeom>
          <a:noFill/>
        </p:spPr>
        <p:txBody>
          <a:bodyPr wrap="square" rtlCol="0">
            <a:spAutoFit/>
          </a:bodyPr>
          <a:lstStyle/>
          <a:p>
            <a:pPr marL="457200" indent="-457200">
              <a:buFont typeface="Wingdings" panose="05000000000000000000" pitchFamily="2" charset="2"/>
              <a:buChar char="ü"/>
            </a:pPr>
            <a:r>
              <a:rPr lang="en-US" sz="2800" dirty="0">
                <a:solidFill>
                  <a:schemeClr val="bg1"/>
                </a:solidFill>
                <a:latin typeface="Comic Sans MS" panose="030F0702030302020204" pitchFamily="66" charset="0"/>
              </a:rPr>
              <a:t>provide an anchor or support system in the soil to keep the plants from washing away or blowing over.  </a:t>
            </a:r>
          </a:p>
        </p:txBody>
      </p:sp>
      <p:sp>
        <p:nvSpPr>
          <p:cNvPr id="10" name="TextBox 9">
            <a:extLst>
              <a:ext uri="{FF2B5EF4-FFF2-40B4-BE49-F238E27FC236}">
                <a16:creationId xmlns:a16="http://schemas.microsoft.com/office/drawing/2014/main" id="{B4242B82-3E61-4DCA-A084-E158CB436956}"/>
              </a:ext>
            </a:extLst>
          </p:cNvPr>
          <p:cNvSpPr txBox="1"/>
          <p:nvPr/>
        </p:nvSpPr>
        <p:spPr>
          <a:xfrm>
            <a:off x="1725561" y="3686028"/>
            <a:ext cx="5953432" cy="584775"/>
          </a:xfrm>
          <a:prstGeom prst="rect">
            <a:avLst/>
          </a:prstGeom>
          <a:noFill/>
        </p:spPr>
        <p:txBody>
          <a:bodyPr wrap="square" rtlCol="0">
            <a:spAutoFit/>
          </a:bodyPr>
          <a:lstStyle/>
          <a:p>
            <a:pPr algn="ctr"/>
            <a:r>
              <a:rPr lang="en-US" sz="3200" dirty="0">
                <a:solidFill>
                  <a:schemeClr val="bg1"/>
                </a:solidFill>
                <a:latin typeface="Comic Sans MS" panose="030F0702030302020204" pitchFamily="66" charset="0"/>
              </a:rPr>
              <a:t>Roots help in other ways too:</a:t>
            </a:r>
          </a:p>
        </p:txBody>
      </p:sp>
      <p:sp>
        <p:nvSpPr>
          <p:cNvPr id="11" name="TextBox 10">
            <a:extLst>
              <a:ext uri="{FF2B5EF4-FFF2-40B4-BE49-F238E27FC236}">
                <a16:creationId xmlns:a16="http://schemas.microsoft.com/office/drawing/2014/main" id="{DBF625D8-D9A2-4D5D-84B8-31572F9F567F}"/>
              </a:ext>
            </a:extLst>
          </p:cNvPr>
          <p:cNvSpPr txBox="1"/>
          <p:nvPr/>
        </p:nvSpPr>
        <p:spPr>
          <a:xfrm>
            <a:off x="1917290" y="5653011"/>
            <a:ext cx="8455367" cy="954107"/>
          </a:xfrm>
          <a:prstGeom prst="rect">
            <a:avLst/>
          </a:prstGeom>
          <a:noFill/>
        </p:spPr>
        <p:txBody>
          <a:bodyPr wrap="square" rtlCol="0">
            <a:spAutoFit/>
          </a:bodyPr>
          <a:lstStyle/>
          <a:p>
            <a:pPr marL="457200" indent="-457200">
              <a:buFont typeface="Wingdings" panose="05000000000000000000" pitchFamily="2" charset="2"/>
              <a:buChar char="ü"/>
            </a:pPr>
            <a:r>
              <a:rPr lang="en-US" sz="2800" dirty="0">
                <a:solidFill>
                  <a:schemeClr val="bg1"/>
                </a:solidFill>
                <a:latin typeface="Comic Sans MS" panose="030F0702030302020204" pitchFamily="66" charset="0"/>
              </a:rPr>
              <a:t>help store plant sugars (food) that are made through photosynthesis. </a:t>
            </a:r>
          </a:p>
        </p:txBody>
      </p:sp>
      <p:sp>
        <p:nvSpPr>
          <p:cNvPr id="13" name="Title 1">
            <a:extLst>
              <a:ext uri="{FF2B5EF4-FFF2-40B4-BE49-F238E27FC236}">
                <a16:creationId xmlns:a16="http://schemas.microsoft.com/office/drawing/2014/main" id="{76DFA722-D65B-454A-A2E9-AC2D6DCCABC3}"/>
              </a:ext>
            </a:extLst>
          </p:cNvPr>
          <p:cNvSpPr txBox="1">
            <a:spLocks/>
          </p:cNvSpPr>
          <p:nvPr/>
        </p:nvSpPr>
        <p:spPr>
          <a:xfrm>
            <a:off x="413080" y="1255166"/>
            <a:ext cx="9783347" cy="68781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ctr">
              <a:lnSpc>
                <a:spcPct val="100000"/>
              </a:lnSpc>
              <a:spcBef>
                <a:spcPts val="2400"/>
              </a:spcBef>
              <a:spcAft>
                <a:spcPts val="2400"/>
              </a:spcAft>
            </a:pPr>
            <a:r>
              <a:rPr lang="en-US" dirty="0">
                <a:latin typeface="Comic Sans MS" panose="030F0702030302020204" pitchFamily="66" charset="0"/>
              </a:rPr>
              <a:t>What are other ways that roots help plants?</a:t>
            </a:r>
          </a:p>
        </p:txBody>
      </p:sp>
    </p:spTree>
    <p:extLst>
      <p:ext uri="{BB962C8B-B14F-4D97-AF65-F5344CB8AC3E}">
        <p14:creationId xmlns:p14="http://schemas.microsoft.com/office/powerpoint/2010/main" val="1267982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11"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B79EE-F2C2-4750-AEE4-C0396D129714}"/>
              </a:ext>
            </a:extLst>
          </p:cNvPr>
          <p:cNvSpPr>
            <a:spLocks noGrp="1"/>
          </p:cNvSpPr>
          <p:nvPr>
            <p:ph type="title"/>
          </p:nvPr>
        </p:nvSpPr>
        <p:spPr>
          <a:xfrm>
            <a:off x="1634132" y="651196"/>
            <a:ext cx="8923736" cy="1234166"/>
          </a:xfrm>
        </p:spPr>
        <p:txBody>
          <a:bodyPr>
            <a:noAutofit/>
          </a:bodyPr>
          <a:lstStyle/>
          <a:p>
            <a:pPr algn="ctr">
              <a:lnSpc>
                <a:spcPct val="110000"/>
              </a:lnSpc>
            </a:pPr>
            <a:r>
              <a:rPr lang="en-US" dirty="0">
                <a:latin typeface="Comic Sans MS" panose="030F0702030302020204" pitchFamily="66" charset="0"/>
              </a:rPr>
              <a:t>How does the water get from the roots to the rest of the plant?</a:t>
            </a:r>
          </a:p>
        </p:txBody>
      </p:sp>
      <p:sp>
        <p:nvSpPr>
          <p:cNvPr id="3" name="TextBox 2"/>
          <p:cNvSpPr txBox="1"/>
          <p:nvPr/>
        </p:nvSpPr>
        <p:spPr>
          <a:xfrm>
            <a:off x="4660490" y="2217870"/>
            <a:ext cx="7203091" cy="1384995"/>
          </a:xfrm>
          <a:prstGeom prst="rect">
            <a:avLst/>
          </a:prstGeom>
          <a:noFill/>
        </p:spPr>
        <p:txBody>
          <a:bodyPr wrap="square" rtlCol="0">
            <a:spAutoFit/>
          </a:bodyPr>
          <a:lstStyle/>
          <a:p>
            <a:r>
              <a:rPr lang="en-US" sz="2800" dirty="0">
                <a:solidFill>
                  <a:schemeClr val="bg1"/>
                </a:solidFill>
                <a:latin typeface="Comic Sans MS" panose="030F0702030302020204" pitchFamily="66" charset="0"/>
              </a:rPr>
              <a:t>Vascular tubes/capillaries (like straws) in the trunk, stems and roots called </a:t>
            </a:r>
            <a:r>
              <a:rPr lang="en-US" sz="2800" b="1" u="sng" dirty="0">
                <a:solidFill>
                  <a:srgbClr val="C00000"/>
                </a:solidFill>
                <a:latin typeface="Comic Sans MS" panose="030F0702030302020204" pitchFamily="66" charset="0"/>
              </a:rPr>
              <a:t>xylem</a:t>
            </a:r>
            <a:r>
              <a:rPr lang="en-US" sz="2800" dirty="0">
                <a:solidFill>
                  <a:schemeClr val="bg1"/>
                </a:solidFill>
                <a:latin typeface="Comic Sans MS" panose="030F0702030302020204" pitchFamily="66" charset="0"/>
              </a:rPr>
              <a:t> help transport the water. </a:t>
            </a:r>
          </a:p>
        </p:txBody>
      </p:sp>
      <p:sp>
        <p:nvSpPr>
          <p:cNvPr id="8" name="TextBox 7"/>
          <p:cNvSpPr txBox="1"/>
          <p:nvPr/>
        </p:nvSpPr>
        <p:spPr>
          <a:xfrm>
            <a:off x="75816" y="5647457"/>
            <a:ext cx="12040367" cy="954107"/>
          </a:xfrm>
          <a:prstGeom prst="rect">
            <a:avLst/>
          </a:prstGeom>
          <a:noFill/>
        </p:spPr>
        <p:txBody>
          <a:bodyPr wrap="square" rtlCol="0">
            <a:spAutoFit/>
          </a:bodyPr>
          <a:lstStyle/>
          <a:p>
            <a:r>
              <a:rPr lang="en-US" sz="2800" b="1" u="sng" dirty="0">
                <a:solidFill>
                  <a:srgbClr val="C00000"/>
                </a:solidFill>
                <a:latin typeface="Comic Sans MS" panose="030F0702030302020204" pitchFamily="66" charset="0"/>
              </a:rPr>
              <a:t>Transpiration</a:t>
            </a:r>
            <a:r>
              <a:rPr lang="en-US" sz="2800" dirty="0">
                <a:solidFill>
                  <a:schemeClr val="bg1"/>
                </a:solidFill>
                <a:latin typeface="Comic Sans MS" panose="030F0702030302020204" pitchFamily="66" charset="0"/>
              </a:rPr>
              <a:t> is the process by which water is carried from the plants’ roots to their leaves and then escapes the plant as water vapor.</a:t>
            </a:r>
          </a:p>
        </p:txBody>
      </p:sp>
      <p:sp>
        <p:nvSpPr>
          <p:cNvPr id="9" name="TextBox 8">
            <a:extLst>
              <a:ext uri="{FF2B5EF4-FFF2-40B4-BE49-F238E27FC236}">
                <a16:creationId xmlns:a16="http://schemas.microsoft.com/office/drawing/2014/main" id="{EC39C536-DF07-41BD-AA71-8A04F690AEC2}"/>
              </a:ext>
            </a:extLst>
          </p:cNvPr>
          <p:cNvSpPr txBox="1"/>
          <p:nvPr/>
        </p:nvSpPr>
        <p:spPr>
          <a:xfrm>
            <a:off x="4660490" y="3717220"/>
            <a:ext cx="7379877" cy="1815882"/>
          </a:xfrm>
          <a:prstGeom prst="rect">
            <a:avLst/>
          </a:prstGeom>
          <a:noFill/>
        </p:spPr>
        <p:txBody>
          <a:bodyPr wrap="square" rtlCol="0">
            <a:spAutoFit/>
          </a:bodyPr>
          <a:lstStyle/>
          <a:p>
            <a:r>
              <a:rPr lang="en-US" sz="2800" dirty="0">
                <a:solidFill>
                  <a:schemeClr val="bg1"/>
                </a:solidFill>
                <a:latin typeface="Comic Sans MS" panose="030F0702030302020204" pitchFamily="66" charset="0"/>
              </a:rPr>
              <a:t>As water evaporates from the leaves other water molecules are pulled up through the tubes, causing the roots to absorb more water. </a:t>
            </a:r>
          </a:p>
        </p:txBody>
      </p:sp>
      <p:grpSp>
        <p:nvGrpSpPr>
          <p:cNvPr id="5" name="Group 4">
            <a:extLst>
              <a:ext uri="{FF2B5EF4-FFF2-40B4-BE49-F238E27FC236}">
                <a16:creationId xmlns:a16="http://schemas.microsoft.com/office/drawing/2014/main" id="{FD2E3C95-6C70-44C1-9683-1CDCEDF6160D}"/>
              </a:ext>
            </a:extLst>
          </p:cNvPr>
          <p:cNvGrpSpPr/>
          <p:nvPr/>
        </p:nvGrpSpPr>
        <p:grpSpPr>
          <a:xfrm>
            <a:off x="151633" y="2152650"/>
            <a:ext cx="4219575" cy="3162300"/>
            <a:chOff x="151633" y="2152650"/>
            <a:chExt cx="4219575" cy="3162300"/>
          </a:xfrm>
        </p:grpSpPr>
        <p:pic>
          <p:nvPicPr>
            <p:cNvPr id="2050" name="Picture 2" descr="Image result for diagram of xylem and phloem">
              <a:extLst>
                <a:ext uri="{FF2B5EF4-FFF2-40B4-BE49-F238E27FC236}">
                  <a16:creationId xmlns:a16="http://schemas.microsoft.com/office/drawing/2014/main" id="{4E4FC93B-2245-469C-85BA-4EDA785973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633" y="2152650"/>
              <a:ext cx="4219575" cy="31623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785AAD2B-8082-459F-8C18-A6BB0D2E7BE6}"/>
                </a:ext>
              </a:extLst>
            </p:cNvPr>
            <p:cNvSpPr/>
            <p:nvPr/>
          </p:nvSpPr>
          <p:spPr>
            <a:xfrm>
              <a:off x="2930013" y="4316361"/>
              <a:ext cx="442452" cy="186813"/>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46F1E49-2928-4FB0-9418-84A47166090B}"/>
                </a:ext>
              </a:extLst>
            </p:cNvPr>
            <p:cNvSpPr/>
            <p:nvPr/>
          </p:nvSpPr>
          <p:spPr>
            <a:xfrm>
              <a:off x="2821858" y="3047692"/>
              <a:ext cx="530943" cy="186813"/>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42911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B79EE-F2C2-4750-AEE4-C0396D129714}"/>
              </a:ext>
            </a:extLst>
          </p:cNvPr>
          <p:cNvSpPr>
            <a:spLocks noGrp="1"/>
          </p:cNvSpPr>
          <p:nvPr>
            <p:ph type="title"/>
          </p:nvPr>
        </p:nvSpPr>
        <p:spPr>
          <a:xfrm>
            <a:off x="2733367" y="652192"/>
            <a:ext cx="6725265" cy="1234166"/>
          </a:xfrm>
        </p:spPr>
        <p:txBody>
          <a:bodyPr>
            <a:noAutofit/>
          </a:bodyPr>
          <a:lstStyle/>
          <a:p>
            <a:pPr algn="ctr">
              <a:lnSpc>
                <a:spcPct val="110000"/>
              </a:lnSpc>
            </a:pPr>
            <a:r>
              <a:rPr lang="en-US" dirty="0">
                <a:latin typeface="Comic Sans MS" panose="030F0702030302020204" pitchFamily="66" charset="0"/>
              </a:rPr>
              <a:t>How is the food transported to the rest of the plant?</a:t>
            </a:r>
          </a:p>
        </p:txBody>
      </p:sp>
      <p:sp>
        <p:nvSpPr>
          <p:cNvPr id="3" name="TextBox 2"/>
          <p:cNvSpPr txBox="1"/>
          <p:nvPr/>
        </p:nvSpPr>
        <p:spPr>
          <a:xfrm>
            <a:off x="4296697" y="2483788"/>
            <a:ext cx="7816645" cy="2246769"/>
          </a:xfrm>
          <a:prstGeom prst="rect">
            <a:avLst/>
          </a:prstGeom>
          <a:noFill/>
        </p:spPr>
        <p:txBody>
          <a:bodyPr wrap="square" rtlCol="0">
            <a:spAutoFit/>
          </a:bodyPr>
          <a:lstStyle/>
          <a:p>
            <a:r>
              <a:rPr lang="en-US" sz="2800" dirty="0">
                <a:solidFill>
                  <a:schemeClr val="bg1"/>
                </a:solidFill>
                <a:latin typeface="Comic Sans MS" panose="030F0702030302020204" pitchFamily="66" charset="0"/>
              </a:rPr>
              <a:t>Vascular tubes/capillaries (like straws) in the trunk, stems and roots called </a:t>
            </a:r>
            <a:r>
              <a:rPr lang="en-US" sz="2800" b="1" u="sng" dirty="0">
                <a:solidFill>
                  <a:srgbClr val="C00000"/>
                </a:solidFill>
                <a:latin typeface="Comic Sans MS" panose="030F0702030302020204" pitchFamily="66" charset="0"/>
              </a:rPr>
              <a:t>phloem </a:t>
            </a:r>
            <a:r>
              <a:rPr lang="en-US" sz="2800" dirty="0">
                <a:solidFill>
                  <a:schemeClr val="bg1"/>
                </a:solidFill>
                <a:latin typeface="Comic Sans MS" panose="030F0702030302020204" pitchFamily="66" charset="0"/>
              </a:rPr>
              <a:t>transport the food produced from photosynthesis in the leaves to other parts of a plant such as the roots and stems. </a:t>
            </a:r>
          </a:p>
        </p:txBody>
      </p:sp>
      <p:sp>
        <p:nvSpPr>
          <p:cNvPr id="10" name="TextBox 9">
            <a:extLst>
              <a:ext uri="{FF2B5EF4-FFF2-40B4-BE49-F238E27FC236}">
                <a16:creationId xmlns:a16="http://schemas.microsoft.com/office/drawing/2014/main" id="{B7B734F9-E9DF-4989-9BAD-44478E2FF71C}"/>
              </a:ext>
            </a:extLst>
          </p:cNvPr>
          <p:cNvSpPr txBox="1"/>
          <p:nvPr/>
        </p:nvSpPr>
        <p:spPr>
          <a:xfrm>
            <a:off x="328614" y="5327987"/>
            <a:ext cx="11784728" cy="1384995"/>
          </a:xfrm>
          <a:prstGeom prst="rect">
            <a:avLst/>
          </a:prstGeom>
          <a:noFill/>
        </p:spPr>
        <p:txBody>
          <a:bodyPr wrap="square" rtlCol="0">
            <a:spAutoFit/>
          </a:bodyPr>
          <a:lstStyle/>
          <a:p>
            <a:r>
              <a:rPr lang="en-US" sz="2800" dirty="0">
                <a:solidFill>
                  <a:schemeClr val="bg1"/>
                </a:solidFill>
                <a:latin typeface="Comic Sans MS" panose="030F0702030302020204" pitchFamily="66" charset="0"/>
              </a:rPr>
              <a:t>The phloem carries important sugars and minerals. Sap within the phloem simply travels by diffusion between cells and works its way from leaves down to the roots with help from gravity. </a:t>
            </a:r>
          </a:p>
        </p:txBody>
      </p:sp>
      <p:grpSp>
        <p:nvGrpSpPr>
          <p:cNvPr id="6" name="Group 5">
            <a:extLst>
              <a:ext uri="{FF2B5EF4-FFF2-40B4-BE49-F238E27FC236}">
                <a16:creationId xmlns:a16="http://schemas.microsoft.com/office/drawing/2014/main" id="{84682120-F102-4151-8915-5CBAE0D1F205}"/>
              </a:ext>
            </a:extLst>
          </p:cNvPr>
          <p:cNvGrpSpPr/>
          <p:nvPr/>
        </p:nvGrpSpPr>
        <p:grpSpPr>
          <a:xfrm>
            <a:off x="328614" y="2152650"/>
            <a:ext cx="3850096" cy="3162300"/>
            <a:chOff x="328614" y="2152650"/>
            <a:chExt cx="3850096" cy="3162300"/>
          </a:xfrm>
        </p:grpSpPr>
        <p:pic>
          <p:nvPicPr>
            <p:cNvPr id="2050" name="Picture 2" descr="Image result for diagram of xylem and phloem">
              <a:extLst>
                <a:ext uri="{FF2B5EF4-FFF2-40B4-BE49-F238E27FC236}">
                  <a16:creationId xmlns:a16="http://schemas.microsoft.com/office/drawing/2014/main" id="{4E4FC93B-2245-469C-85BA-4EDA785973F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195" r="4562"/>
            <a:stretch/>
          </p:blipFill>
          <p:spPr bwMode="auto">
            <a:xfrm>
              <a:off x="328614" y="2152650"/>
              <a:ext cx="3850096" cy="31623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F8F4D1E6-E6A2-408C-8DD9-4E4F96750061}"/>
                </a:ext>
              </a:extLst>
            </p:cNvPr>
            <p:cNvSpPr/>
            <p:nvPr/>
          </p:nvSpPr>
          <p:spPr>
            <a:xfrm>
              <a:off x="2910348" y="4519634"/>
              <a:ext cx="501446" cy="229347"/>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86A4F45-1BC2-47A5-A492-30F1F86751CF}"/>
                </a:ext>
              </a:extLst>
            </p:cNvPr>
            <p:cNvSpPr/>
            <p:nvPr/>
          </p:nvSpPr>
          <p:spPr>
            <a:xfrm>
              <a:off x="2841522" y="2884667"/>
              <a:ext cx="501446" cy="274320"/>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43614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B79EE-F2C2-4750-AEE4-C0396D129714}"/>
              </a:ext>
            </a:extLst>
          </p:cNvPr>
          <p:cNvSpPr>
            <a:spLocks noGrp="1"/>
          </p:cNvSpPr>
          <p:nvPr>
            <p:ph type="title"/>
          </p:nvPr>
        </p:nvSpPr>
        <p:spPr>
          <a:xfrm>
            <a:off x="2192595" y="652192"/>
            <a:ext cx="8327922" cy="1234166"/>
          </a:xfrm>
        </p:spPr>
        <p:txBody>
          <a:bodyPr>
            <a:noAutofit/>
          </a:bodyPr>
          <a:lstStyle/>
          <a:p>
            <a:pPr algn="ctr">
              <a:lnSpc>
                <a:spcPct val="110000"/>
              </a:lnSpc>
            </a:pPr>
            <a:r>
              <a:rPr lang="en-US" dirty="0">
                <a:latin typeface="Comic Sans MS" panose="030F0702030302020204" pitchFamily="66" charset="0"/>
              </a:rPr>
              <a:t>How are xylem and phloem different?</a:t>
            </a:r>
          </a:p>
        </p:txBody>
      </p:sp>
      <p:sp>
        <p:nvSpPr>
          <p:cNvPr id="3" name="TextBox 2"/>
          <p:cNvSpPr txBox="1"/>
          <p:nvPr/>
        </p:nvSpPr>
        <p:spPr>
          <a:xfrm>
            <a:off x="1297858" y="2437621"/>
            <a:ext cx="1386349" cy="523220"/>
          </a:xfrm>
          <a:prstGeom prst="rect">
            <a:avLst/>
          </a:prstGeom>
          <a:noFill/>
        </p:spPr>
        <p:txBody>
          <a:bodyPr wrap="square" rtlCol="0">
            <a:spAutoFit/>
          </a:bodyPr>
          <a:lstStyle/>
          <a:p>
            <a:r>
              <a:rPr lang="en-US" sz="2800" b="1" u="sng" dirty="0">
                <a:solidFill>
                  <a:schemeClr val="bg1"/>
                </a:solidFill>
                <a:latin typeface="Comic Sans MS" panose="030F0702030302020204" pitchFamily="66" charset="0"/>
              </a:rPr>
              <a:t>Xylem</a:t>
            </a:r>
          </a:p>
        </p:txBody>
      </p:sp>
      <p:sp>
        <p:nvSpPr>
          <p:cNvPr id="9" name="TextBox 8">
            <a:extLst>
              <a:ext uri="{FF2B5EF4-FFF2-40B4-BE49-F238E27FC236}">
                <a16:creationId xmlns:a16="http://schemas.microsoft.com/office/drawing/2014/main" id="{EC39C536-DF07-41BD-AA71-8A04F690AEC2}"/>
              </a:ext>
            </a:extLst>
          </p:cNvPr>
          <p:cNvSpPr txBox="1"/>
          <p:nvPr/>
        </p:nvSpPr>
        <p:spPr>
          <a:xfrm>
            <a:off x="8200104" y="3250494"/>
            <a:ext cx="3795251" cy="954107"/>
          </a:xfrm>
          <a:prstGeom prst="rect">
            <a:avLst/>
          </a:prstGeom>
          <a:noFill/>
        </p:spPr>
        <p:txBody>
          <a:bodyPr wrap="square" rtlCol="0">
            <a:spAutoFit/>
          </a:bodyPr>
          <a:lstStyle/>
          <a:p>
            <a:pPr marL="457200" indent="-457200">
              <a:buFont typeface="Wingdings" panose="05000000000000000000" pitchFamily="2" charset="2"/>
              <a:buChar char="ü"/>
            </a:pPr>
            <a:r>
              <a:rPr lang="en-US" sz="2800" dirty="0">
                <a:solidFill>
                  <a:schemeClr val="bg1"/>
                </a:solidFill>
                <a:latin typeface="Comic Sans MS" panose="030F0702030302020204" pitchFamily="66" charset="0"/>
              </a:rPr>
              <a:t>Carries sugars and minerals.</a:t>
            </a:r>
          </a:p>
        </p:txBody>
      </p:sp>
      <p:pic>
        <p:nvPicPr>
          <p:cNvPr id="2052" name="Picture 4" descr="Image result for clipart of tree">
            <a:extLst>
              <a:ext uri="{FF2B5EF4-FFF2-40B4-BE49-F238E27FC236}">
                <a16:creationId xmlns:a16="http://schemas.microsoft.com/office/drawing/2014/main" id="{B6AEA05A-B129-4F8F-B8FD-7CDDF386863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468" r="13739"/>
          <a:stretch/>
        </p:blipFill>
        <p:spPr bwMode="auto">
          <a:xfrm>
            <a:off x="4049009" y="2044673"/>
            <a:ext cx="3779349" cy="384048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4DDC0B9-6820-4461-BEF5-C6B706CFFCE5}"/>
              </a:ext>
            </a:extLst>
          </p:cNvPr>
          <p:cNvSpPr txBox="1"/>
          <p:nvPr/>
        </p:nvSpPr>
        <p:spPr>
          <a:xfrm>
            <a:off x="9109190" y="2437621"/>
            <a:ext cx="1519481" cy="523220"/>
          </a:xfrm>
          <a:prstGeom prst="rect">
            <a:avLst/>
          </a:prstGeom>
          <a:noFill/>
        </p:spPr>
        <p:txBody>
          <a:bodyPr wrap="square" rtlCol="0">
            <a:spAutoFit/>
          </a:bodyPr>
          <a:lstStyle/>
          <a:p>
            <a:r>
              <a:rPr lang="en-US" sz="2800" b="1" u="sng" dirty="0">
                <a:solidFill>
                  <a:schemeClr val="bg1"/>
                </a:solidFill>
                <a:latin typeface="Comic Sans MS" panose="030F0702030302020204" pitchFamily="66" charset="0"/>
              </a:rPr>
              <a:t>Phloem</a:t>
            </a:r>
          </a:p>
        </p:txBody>
      </p:sp>
      <p:sp>
        <p:nvSpPr>
          <p:cNvPr id="8" name="TextBox 7">
            <a:extLst>
              <a:ext uri="{FF2B5EF4-FFF2-40B4-BE49-F238E27FC236}">
                <a16:creationId xmlns:a16="http://schemas.microsoft.com/office/drawing/2014/main" id="{338FBC74-B02C-47A1-8522-0943BE2F59F7}"/>
              </a:ext>
            </a:extLst>
          </p:cNvPr>
          <p:cNvSpPr txBox="1"/>
          <p:nvPr/>
        </p:nvSpPr>
        <p:spPr>
          <a:xfrm>
            <a:off x="304799" y="3250494"/>
            <a:ext cx="3372465" cy="523220"/>
          </a:xfrm>
          <a:prstGeom prst="rect">
            <a:avLst/>
          </a:prstGeom>
          <a:noFill/>
        </p:spPr>
        <p:txBody>
          <a:bodyPr wrap="square" rtlCol="0">
            <a:spAutoFit/>
          </a:bodyPr>
          <a:lstStyle/>
          <a:p>
            <a:pPr marL="457200" indent="-457200">
              <a:buFont typeface="Wingdings" panose="05000000000000000000" pitchFamily="2" charset="2"/>
              <a:buChar char="ü"/>
            </a:pPr>
            <a:r>
              <a:rPr lang="en-US" sz="2800" dirty="0">
                <a:solidFill>
                  <a:schemeClr val="bg1"/>
                </a:solidFill>
                <a:latin typeface="Comic Sans MS" panose="030F0702030302020204" pitchFamily="66" charset="0"/>
              </a:rPr>
              <a:t>Carries water.</a:t>
            </a:r>
          </a:p>
        </p:txBody>
      </p:sp>
      <p:sp>
        <p:nvSpPr>
          <p:cNvPr id="10" name="TextBox 9">
            <a:extLst>
              <a:ext uri="{FF2B5EF4-FFF2-40B4-BE49-F238E27FC236}">
                <a16:creationId xmlns:a16="http://schemas.microsoft.com/office/drawing/2014/main" id="{7B43D5C3-9993-43F3-BE51-43EC9715F90A}"/>
              </a:ext>
            </a:extLst>
          </p:cNvPr>
          <p:cNvSpPr txBox="1"/>
          <p:nvPr/>
        </p:nvSpPr>
        <p:spPr>
          <a:xfrm>
            <a:off x="8273846" y="4231492"/>
            <a:ext cx="3795251" cy="1384995"/>
          </a:xfrm>
          <a:prstGeom prst="rect">
            <a:avLst/>
          </a:prstGeom>
          <a:noFill/>
        </p:spPr>
        <p:txBody>
          <a:bodyPr wrap="square" rtlCol="0">
            <a:spAutoFit/>
          </a:bodyPr>
          <a:lstStyle/>
          <a:p>
            <a:pPr marL="457200" indent="-457200">
              <a:buFont typeface="Wingdings" panose="05000000000000000000" pitchFamily="2" charset="2"/>
              <a:buChar char="ü"/>
            </a:pPr>
            <a:r>
              <a:rPr lang="en-US" sz="2800" dirty="0">
                <a:solidFill>
                  <a:schemeClr val="bg1"/>
                </a:solidFill>
                <a:latin typeface="Comic Sans MS" panose="030F0702030302020204" pitchFamily="66" charset="0"/>
              </a:rPr>
              <a:t>Flows down from leaves throughout stems and roots.</a:t>
            </a:r>
          </a:p>
        </p:txBody>
      </p:sp>
      <p:sp>
        <p:nvSpPr>
          <p:cNvPr id="11" name="TextBox 10">
            <a:extLst>
              <a:ext uri="{FF2B5EF4-FFF2-40B4-BE49-F238E27FC236}">
                <a16:creationId xmlns:a16="http://schemas.microsoft.com/office/drawing/2014/main" id="{E9CE0E52-D277-42CD-9999-7B280CA5BACA}"/>
              </a:ext>
            </a:extLst>
          </p:cNvPr>
          <p:cNvSpPr txBox="1"/>
          <p:nvPr/>
        </p:nvSpPr>
        <p:spPr>
          <a:xfrm>
            <a:off x="304799" y="4204601"/>
            <a:ext cx="3372465" cy="1384995"/>
          </a:xfrm>
          <a:prstGeom prst="rect">
            <a:avLst/>
          </a:prstGeom>
          <a:noFill/>
        </p:spPr>
        <p:txBody>
          <a:bodyPr wrap="square" rtlCol="0">
            <a:spAutoFit/>
          </a:bodyPr>
          <a:lstStyle/>
          <a:p>
            <a:pPr marL="457200" indent="-457200">
              <a:buFont typeface="Wingdings" panose="05000000000000000000" pitchFamily="2" charset="2"/>
              <a:buChar char="ü"/>
            </a:pPr>
            <a:r>
              <a:rPr lang="en-US" sz="2800" dirty="0">
                <a:solidFill>
                  <a:schemeClr val="bg1"/>
                </a:solidFill>
                <a:latin typeface="Comic Sans MS" panose="030F0702030302020204" pitchFamily="66" charset="0"/>
              </a:rPr>
              <a:t>Flows up from roots to stems and leaves.</a:t>
            </a:r>
          </a:p>
        </p:txBody>
      </p:sp>
      <p:sp>
        <p:nvSpPr>
          <p:cNvPr id="12" name="TextBox 11">
            <a:extLst>
              <a:ext uri="{FF2B5EF4-FFF2-40B4-BE49-F238E27FC236}">
                <a16:creationId xmlns:a16="http://schemas.microsoft.com/office/drawing/2014/main" id="{E3A69FF5-C909-405F-9CB5-59A8CD7478FB}"/>
              </a:ext>
            </a:extLst>
          </p:cNvPr>
          <p:cNvSpPr txBox="1"/>
          <p:nvPr/>
        </p:nvSpPr>
        <p:spPr>
          <a:xfrm>
            <a:off x="147484" y="6085207"/>
            <a:ext cx="11847871" cy="461665"/>
          </a:xfrm>
          <a:prstGeom prst="rect">
            <a:avLst/>
          </a:prstGeom>
          <a:noFill/>
        </p:spPr>
        <p:txBody>
          <a:bodyPr wrap="square" rtlCol="0">
            <a:spAutoFit/>
          </a:bodyPr>
          <a:lstStyle/>
          <a:p>
            <a:pPr algn="ctr"/>
            <a:r>
              <a:rPr lang="en-US" sz="2400" i="1" dirty="0">
                <a:solidFill>
                  <a:schemeClr val="bg1"/>
                </a:solidFill>
                <a:latin typeface="Comic Sans MS" panose="030F0702030302020204" pitchFamily="66" charset="0"/>
              </a:rPr>
              <a:t>Mnemonic tool to help you remember:  </a:t>
            </a:r>
            <a:r>
              <a:rPr lang="en-US" sz="2400" i="1" dirty="0" err="1">
                <a:solidFill>
                  <a:schemeClr val="bg1"/>
                </a:solidFill>
                <a:latin typeface="Comic Sans MS" panose="030F0702030302020204" pitchFamily="66" charset="0"/>
              </a:rPr>
              <a:t>x</a:t>
            </a:r>
            <a:r>
              <a:rPr lang="en-US" sz="2400" i="1" dirty="0" err="1">
                <a:solidFill>
                  <a:srgbClr val="C00000"/>
                </a:solidFill>
                <a:latin typeface="Comic Sans MS" panose="030F0702030302020204" pitchFamily="66" charset="0"/>
              </a:rPr>
              <a:t>Y</a:t>
            </a:r>
            <a:r>
              <a:rPr lang="en-US" sz="2400" i="1" dirty="0" err="1">
                <a:solidFill>
                  <a:schemeClr val="bg1"/>
                </a:solidFill>
                <a:latin typeface="Comic Sans MS" panose="030F0702030302020204" pitchFamily="66" charset="0"/>
              </a:rPr>
              <a:t>lem</a:t>
            </a:r>
            <a:r>
              <a:rPr lang="en-US" sz="2400" i="1" dirty="0">
                <a:solidFill>
                  <a:schemeClr val="bg1"/>
                </a:solidFill>
                <a:latin typeface="Comic Sans MS" panose="030F0702030302020204" pitchFamily="66" charset="0"/>
              </a:rPr>
              <a:t> goes “h</a:t>
            </a:r>
            <a:r>
              <a:rPr lang="en-US" sz="2400" i="1" dirty="0">
                <a:solidFill>
                  <a:srgbClr val="C00000"/>
                </a:solidFill>
                <a:latin typeface="Comic Sans MS" panose="030F0702030302020204" pitchFamily="66" charset="0"/>
              </a:rPr>
              <a:t>igh</a:t>
            </a:r>
            <a:r>
              <a:rPr lang="en-US" sz="2400" i="1" dirty="0">
                <a:solidFill>
                  <a:schemeClr val="bg1"/>
                </a:solidFill>
                <a:latin typeface="Comic Sans MS" panose="030F0702030302020204" pitchFamily="66" charset="0"/>
              </a:rPr>
              <a:t>” &amp; </a:t>
            </a:r>
            <a:r>
              <a:rPr lang="en-US" sz="2400" i="1" dirty="0" err="1">
                <a:solidFill>
                  <a:schemeClr val="bg1"/>
                </a:solidFill>
                <a:latin typeface="Comic Sans MS" panose="030F0702030302020204" pitchFamily="66" charset="0"/>
              </a:rPr>
              <a:t>phl</a:t>
            </a:r>
            <a:r>
              <a:rPr lang="en-US" sz="2400" i="1" dirty="0" err="1">
                <a:solidFill>
                  <a:srgbClr val="C00000"/>
                </a:solidFill>
                <a:latin typeface="Comic Sans MS" panose="030F0702030302020204" pitchFamily="66" charset="0"/>
              </a:rPr>
              <a:t>O</a:t>
            </a:r>
            <a:r>
              <a:rPr lang="en-US" sz="2400" i="1" dirty="0" err="1">
                <a:solidFill>
                  <a:schemeClr val="bg1"/>
                </a:solidFill>
                <a:latin typeface="Comic Sans MS" panose="030F0702030302020204" pitchFamily="66" charset="0"/>
              </a:rPr>
              <a:t>em</a:t>
            </a:r>
            <a:r>
              <a:rPr lang="en-US" sz="2400" i="1" dirty="0">
                <a:solidFill>
                  <a:schemeClr val="bg1"/>
                </a:solidFill>
                <a:latin typeface="Comic Sans MS" panose="030F0702030302020204" pitchFamily="66" charset="0"/>
              </a:rPr>
              <a:t> fl</a:t>
            </a:r>
            <a:r>
              <a:rPr lang="en-US" sz="2400" i="1" dirty="0">
                <a:solidFill>
                  <a:srgbClr val="C00000"/>
                </a:solidFill>
                <a:latin typeface="Comic Sans MS" panose="030F0702030302020204" pitchFamily="66" charset="0"/>
              </a:rPr>
              <a:t>ow</a:t>
            </a:r>
            <a:r>
              <a:rPr lang="en-US" sz="2400" i="1" dirty="0">
                <a:solidFill>
                  <a:schemeClr val="bg1"/>
                </a:solidFill>
                <a:latin typeface="Comic Sans MS" panose="030F0702030302020204" pitchFamily="66" charset="0"/>
              </a:rPr>
              <a:t>s “l</a:t>
            </a:r>
            <a:r>
              <a:rPr lang="en-US" sz="2400" i="1" dirty="0">
                <a:solidFill>
                  <a:srgbClr val="C00000"/>
                </a:solidFill>
                <a:latin typeface="Comic Sans MS" panose="030F0702030302020204" pitchFamily="66" charset="0"/>
              </a:rPr>
              <a:t>ow</a:t>
            </a:r>
            <a:r>
              <a:rPr lang="en-US" sz="2400" i="1" dirty="0">
                <a:solidFill>
                  <a:schemeClr val="bg1"/>
                </a:solidFill>
                <a:latin typeface="Comic Sans MS" panose="030F0702030302020204" pitchFamily="66" charset="0"/>
              </a:rPr>
              <a:t>”</a:t>
            </a:r>
          </a:p>
        </p:txBody>
      </p:sp>
      <p:grpSp>
        <p:nvGrpSpPr>
          <p:cNvPr id="5" name="Group 4">
            <a:extLst>
              <a:ext uri="{FF2B5EF4-FFF2-40B4-BE49-F238E27FC236}">
                <a16:creationId xmlns:a16="http://schemas.microsoft.com/office/drawing/2014/main" id="{4F423492-7964-4E20-8AF7-9A40E8EED637}"/>
              </a:ext>
            </a:extLst>
          </p:cNvPr>
          <p:cNvGrpSpPr/>
          <p:nvPr/>
        </p:nvGrpSpPr>
        <p:grpSpPr>
          <a:xfrm>
            <a:off x="5042066" y="4375354"/>
            <a:ext cx="463999" cy="1509799"/>
            <a:chOff x="5042066" y="4375354"/>
            <a:chExt cx="463999" cy="1509799"/>
          </a:xfrm>
        </p:grpSpPr>
        <p:sp>
          <p:nvSpPr>
            <p:cNvPr id="4" name="Arrow: Up 3">
              <a:extLst>
                <a:ext uri="{FF2B5EF4-FFF2-40B4-BE49-F238E27FC236}">
                  <a16:creationId xmlns:a16="http://schemas.microsoft.com/office/drawing/2014/main" id="{1C557F6D-ABAA-4B89-A79C-68A87A6FE74B}"/>
                </a:ext>
              </a:extLst>
            </p:cNvPr>
            <p:cNvSpPr/>
            <p:nvPr/>
          </p:nvSpPr>
          <p:spPr>
            <a:xfrm>
              <a:off x="5042066" y="4375354"/>
              <a:ext cx="463999" cy="1509799"/>
            </a:xfrm>
            <a:prstGeom prst="up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EBFE2104-DD0F-4D98-B667-A8EC00991B03}"/>
                </a:ext>
              </a:extLst>
            </p:cNvPr>
            <p:cNvSpPr txBox="1"/>
            <p:nvPr/>
          </p:nvSpPr>
          <p:spPr>
            <a:xfrm rot="16200000">
              <a:off x="4828686" y="5009204"/>
              <a:ext cx="876012" cy="338554"/>
            </a:xfrm>
            <a:prstGeom prst="rect">
              <a:avLst/>
            </a:prstGeom>
            <a:noFill/>
          </p:spPr>
          <p:txBody>
            <a:bodyPr wrap="square" rtlCol="0">
              <a:spAutoFit/>
            </a:bodyPr>
            <a:lstStyle/>
            <a:p>
              <a:r>
                <a:rPr lang="en-US" sz="1600" i="1" dirty="0">
                  <a:solidFill>
                    <a:schemeClr val="bg1"/>
                  </a:solidFill>
                  <a:latin typeface="Comic Sans MS" panose="030F0702030302020204" pitchFamily="66" charset="0"/>
                </a:rPr>
                <a:t>xylem</a:t>
              </a:r>
            </a:p>
          </p:txBody>
        </p:sp>
      </p:grpSp>
      <p:grpSp>
        <p:nvGrpSpPr>
          <p:cNvPr id="6" name="Group 5">
            <a:extLst>
              <a:ext uri="{FF2B5EF4-FFF2-40B4-BE49-F238E27FC236}">
                <a16:creationId xmlns:a16="http://schemas.microsoft.com/office/drawing/2014/main" id="{4B0EC2DE-6202-46E1-AED0-5D2E65707E8E}"/>
              </a:ext>
            </a:extLst>
          </p:cNvPr>
          <p:cNvGrpSpPr/>
          <p:nvPr/>
        </p:nvGrpSpPr>
        <p:grpSpPr>
          <a:xfrm>
            <a:off x="6484374" y="4375355"/>
            <a:ext cx="463997" cy="1509798"/>
            <a:chOff x="6484374" y="4375355"/>
            <a:chExt cx="463997" cy="1509798"/>
          </a:xfrm>
        </p:grpSpPr>
        <p:sp>
          <p:nvSpPr>
            <p:cNvPr id="13" name="Arrow: Up 12">
              <a:extLst>
                <a:ext uri="{FF2B5EF4-FFF2-40B4-BE49-F238E27FC236}">
                  <a16:creationId xmlns:a16="http://schemas.microsoft.com/office/drawing/2014/main" id="{8CA0C368-1205-4A11-BEA9-0698A6FFA5E0}"/>
                </a:ext>
              </a:extLst>
            </p:cNvPr>
            <p:cNvSpPr/>
            <p:nvPr/>
          </p:nvSpPr>
          <p:spPr>
            <a:xfrm rot="10800000">
              <a:off x="6484374" y="4375355"/>
              <a:ext cx="463997" cy="1509798"/>
            </a:xfrm>
            <a:prstGeom prst="up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29A638A-15A9-4640-BD44-9D7D446C1435}"/>
                </a:ext>
              </a:extLst>
            </p:cNvPr>
            <p:cNvSpPr txBox="1"/>
            <p:nvPr/>
          </p:nvSpPr>
          <p:spPr>
            <a:xfrm rot="5400000">
              <a:off x="6278366" y="5009204"/>
              <a:ext cx="876012" cy="338554"/>
            </a:xfrm>
            <a:prstGeom prst="rect">
              <a:avLst/>
            </a:prstGeom>
            <a:noFill/>
          </p:spPr>
          <p:txBody>
            <a:bodyPr wrap="square" rtlCol="0">
              <a:spAutoFit/>
            </a:bodyPr>
            <a:lstStyle/>
            <a:p>
              <a:r>
                <a:rPr lang="en-US" sz="1600" i="1" dirty="0">
                  <a:solidFill>
                    <a:schemeClr val="bg1"/>
                  </a:solidFill>
                  <a:latin typeface="Comic Sans MS" panose="030F0702030302020204" pitchFamily="66" charset="0"/>
                </a:rPr>
                <a:t>phloem</a:t>
              </a:r>
            </a:p>
          </p:txBody>
        </p:sp>
      </p:grpSp>
    </p:spTree>
    <p:extLst>
      <p:ext uri="{BB962C8B-B14F-4D97-AF65-F5344CB8AC3E}">
        <p14:creationId xmlns:p14="http://schemas.microsoft.com/office/powerpoint/2010/main" val="701973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P spid="10" grpId="0"/>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B79EE-F2C2-4750-AEE4-C0396D129714}"/>
              </a:ext>
            </a:extLst>
          </p:cNvPr>
          <p:cNvSpPr>
            <a:spLocks noGrp="1"/>
          </p:cNvSpPr>
          <p:nvPr>
            <p:ph type="title"/>
          </p:nvPr>
        </p:nvSpPr>
        <p:spPr>
          <a:xfrm>
            <a:off x="0" y="527901"/>
            <a:ext cx="10515600" cy="1508289"/>
          </a:xfrm>
        </p:spPr>
        <p:txBody>
          <a:bodyPr>
            <a:noAutofit/>
          </a:bodyPr>
          <a:lstStyle/>
          <a:p>
            <a:pPr algn="ctr">
              <a:lnSpc>
                <a:spcPct val="100000"/>
              </a:lnSpc>
              <a:spcBef>
                <a:spcPts val="2400"/>
              </a:spcBef>
              <a:spcAft>
                <a:spcPts val="2400"/>
              </a:spcAft>
            </a:pPr>
            <a:r>
              <a:rPr lang="en-US" dirty="0">
                <a:latin typeface="Comic Sans MS" panose="030F0702030302020204" pitchFamily="66" charset="0"/>
              </a:rPr>
              <a:t>How do plants reproduce?  </a:t>
            </a:r>
            <a:br>
              <a:rPr lang="en-US" dirty="0">
                <a:latin typeface="Comic Sans MS" panose="030F0702030302020204" pitchFamily="66" charset="0"/>
              </a:rPr>
            </a:br>
            <a:r>
              <a:rPr lang="en-US" dirty="0">
                <a:latin typeface="Comic Sans MS" panose="030F0702030302020204" pitchFamily="66" charset="0"/>
              </a:rPr>
              <a:t>How do adult plants make baby plants?</a:t>
            </a:r>
          </a:p>
        </p:txBody>
      </p:sp>
      <p:sp>
        <p:nvSpPr>
          <p:cNvPr id="4" name="TextBox 3">
            <a:extLst>
              <a:ext uri="{FF2B5EF4-FFF2-40B4-BE49-F238E27FC236}">
                <a16:creationId xmlns:a16="http://schemas.microsoft.com/office/drawing/2014/main" id="{C5E6FAF9-17DE-4B14-9625-6495C61168F2}"/>
              </a:ext>
            </a:extLst>
          </p:cNvPr>
          <p:cNvSpPr txBox="1"/>
          <p:nvPr/>
        </p:nvSpPr>
        <p:spPr>
          <a:xfrm>
            <a:off x="694081" y="2452534"/>
            <a:ext cx="5140189" cy="1200329"/>
          </a:xfrm>
          <a:prstGeom prst="rect">
            <a:avLst/>
          </a:prstGeom>
          <a:noFill/>
        </p:spPr>
        <p:txBody>
          <a:bodyPr wrap="square" rtlCol="0">
            <a:spAutoFit/>
          </a:bodyPr>
          <a:lstStyle/>
          <a:p>
            <a:pPr algn="ctr"/>
            <a:r>
              <a:rPr lang="en-US" sz="3600" dirty="0">
                <a:solidFill>
                  <a:schemeClr val="bg1"/>
                </a:solidFill>
                <a:latin typeface="Comic Sans MS" panose="030F0702030302020204" pitchFamily="66" charset="0"/>
              </a:rPr>
              <a:t>They use their flowers to create seeds.</a:t>
            </a:r>
          </a:p>
        </p:txBody>
      </p:sp>
      <p:pic>
        <p:nvPicPr>
          <p:cNvPr id="2050" name="Picture 2" descr="Image result for photo of dandelion seeds flowers">
            <a:extLst>
              <a:ext uri="{FF2B5EF4-FFF2-40B4-BE49-F238E27FC236}">
                <a16:creationId xmlns:a16="http://schemas.microsoft.com/office/drawing/2014/main" id="{20C7A0B5-167A-4582-9508-401D7ACB5A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5256" y="2337526"/>
            <a:ext cx="5915187" cy="224777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6F9C958-023A-4328-A5B2-E978512D1C3C}"/>
              </a:ext>
            </a:extLst>
          </p:cNvPr>
          <p:cNvSpPr txBox="1"/>
          <p:nvPr/>
        </p:nvSpPr>
        <p:spPr>
          <a:xfrm>
            <a:off x="1140034" y="4000522"/>
            <a:ext cx="4248281" cy="584775"/>
          </a:xfrm>
          <a:prstGeom prst="rect">
            <a:avLst/>
          </a:prstGeom>
          <a:noFill/>
        </p:spPr>
        <p:txBody>
          <a:bodyPr wrap="square" rtlCol="0">
            <a:spAutoFit/>
          </a:bodyPr>
          <a:lstStyle/>
          <a:p>
            <a:pPr algn="ctr"/>
            <a:r>
              <a:rPr lang="en-US" sz="3200" i="1" dirty="0">
                <a:solidFill>
                  <a:schemeClr val="bg1"/>
                </a:solidFill>
                <a:latin typeface="Comic Sans MS" panose="030F0702030302020204" pitchFamily="66" charset="0"/>
              </a:rPr>
              <a:t>Example: dandelions</a:t>
            </a:r>
          </a:p>
        </p:txBody>
      </p:sp>
      <p:sp>
        <p:nvSpPr>
          <p:cNvPr id="6" name="TextBox 5">
            <a:extLst>
              <a:ext uri="{FF2B5EF4-FFF2-40B4-BE49-F238E27FC236}">
                <a16:creationId xmlns:a16="http://schemas.microsoft.com/office/drawing/2014/main" id="{39182259-5116-45CA-8017-5EA0D0CD6E66}"/>
              </a:ext>
            </a:extLst>
          </p:cNvPr>
          <p:cNvSpPr txBox="1"/>
          <p:nvPr/>
        </p:nvSpPr>
        <p:spPr>
          <a:xfrm>
            <a:off x="86797" y="4821811"/>
            <a:ext cx="11902934" cy="1815882"/>
          </a:xfrm>
          <a:prstGeom prst="rect">
            <a:avLst/>
          </a:prstGeom>
          <a:noFill/>
        </p:spPr>
        <p:txBody>
          <a:bodyPr wrap="square" rtlCol="0">
            <a:spAutoFit/>
          </a:bodyPr>
          <a:lstStyle/>
          <a:p>
            <a:pPr algn="ctr"/>
            <a:r>
              <a:rPr lang="en-US" sz="2800" dirty="0">
                <a:solidFill>
                  <a:schemeClr val="bg1"/>
                </a:solidFill>
                <a:latin typeface="Comic Sans MS" panose="030F0702030302020204" pitchFamily="66" charset="0"/>
              </a:rPr>
              <a:t>The goal of every living organism, including plants, is to create offspring for the next generation. One of the ways that plants can produce offspring is by making seeds. Seeds contain the genetic information to produce a new plant.</a:t>
            </a:r>
          </a:p>
        </p:txBody>
      </p:sp>
    </p:spTree>
    <p:extLst>
      <p:ext uri="{BB962C8B-B14F-4D97-AF65-F5344CB8AC3E}">
        <p14:creationId xmlns:p14="http://schemas.microsoft.com/office/powerpoint/2010/main" val="2243696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B79EE-F2C2-4750-AEE4-C0396D129714}"/>
              </a:ext>
            </a:extLst>
          </p:cNvPr>
          <p:cNvSpPr>
            <a:spLocks noGrp="1"/>
          </p:cNvSpPr>
          <p:nvPr>
            <p:ph type="title"/>
          </p:nvPr>
        </p:nvSpPr>
        <p:spPr>
          <a:xfrm>
            <a:off x="230096" y="651196"/>
            <a:ext cx="10054547" cy="1234166"/>
          </a:xfrm>
        </p:spPr>
        <p:txBody>
          <a:bodyPr>
            <a:noAutofit/>
          </a:bodyPr>
          <a:lstStyle/>
          <a:p>
            <a:pPr algn="ctr"/>
            <a:r>
              <a:rPr lang="en-US" dirty="0">
                <a:latin typeface="Comic Sans MS" panose="030F0702030302020204" pitchFamily="66" charset="0"/>
              </a:rPr>
              <a:t>How does a seed become a new plant?</a:t>
            </a:r>
          </a:p>
        </p:txBody>
      </p:sp>
      <p:sp>
        <p:nvSpPr>
          <p:cNvPr id="12" name="TextBox 11">
            <a:extLst>
              <a:ext uri="{FF2B5EF4-FFF2-40B4-BE49-F238E27FC236}">
                <a16:creationId xmlns:a16="http://schemas.microsoft.com/office/drawing/2014/main" id="{9E5ED8F3-A3C5-4D78-A212-7CEB68FD6764}"/>
              </a:ext>
            </a:extLst>
          </p:cNvPr>
          <p:cNvSpPr txBox="1"/>
          <p:nvPr/>
        </p:nvSpPr>
        <p:spPr>
          <a:xfrm>
            <a:off x="3728160" y="2201166"/>
            <a:ext cx="6943259" cy="553998"/>
          </a:xfrm>
          <a:prstGeom prst="rect">
            <a:avLst/>
          </a:prstGeom>
          <a:noFill/>
        </p:spPr>
        <p:txBody>
          <a:bodyPr wrap="square" rtlCol="0">
            <a:spAutoFit/>
          </a:bodyPr>
          <a:lstStyle/>
          <a:p>
            <a:pPr>
              <a:spcAft>
                <a:spcPts val="1800"/>
              </a:spcAft>
            </a:pPr>
            <a:r>
              <a:rPr lang="en-US" sz="3000" dirty="0">
                <a:solidFill>
                  <a:schemeClr val="bg1"/>
                </a:solidFill>
                <a:latin typeface="Comic Sans MS" panose="030F0702030302020204" pitchFamily="66" charset="0"/>
              </a:rPr>
              <a:t>A seed contains:</a:t>
            </a:r>
          </a:p>
        </p:txBody>
      </p:sp>
      <p:pic>
        <p:nvPicPr>
          <p:cNvPr id="4098" name="Picture 2" descr="Related image">
            <a:extLst>
              <a:ext uri="{FF2B5EF4-FFF2-40B4-BE49-F238E27FC236}">
                <a16:creationId xmlns:a16="http://schemas.microsoft.com/office/drawing/2014/main" id="{AF2A8A8B-F472-420B-A2C4-B94CF7D0E5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362070" y="2385687"/>
            <a:ext cx="3156381" cy="209435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C1DA0F0-E482-4F7C-AABF-9BB243A74581}"/>
              </a:ext>
            </a:extLst>
          </p:cNvPr>
          <p:cNvSpPr txBox="1"/>
          <p:nvPr/>
        </p:nvSpPr>
        <p:spPr>
          <a:xfrm>
            <a:off x="3728159" y="2755164"/>
            <a:ext cx="6943259" cy="830997"/>
          </a:xfrm>
          <a:prstGeom prst="rect">
            <a:avLst/>
          </a:prstGeom>
          <a:noFill/>
        </p:spPr>
        <p:txBody>
          <a:bodyPr wrap="square" rtlCol="0">
            <a:spAutoFit/>
          </a:bodyPr>
          <a:lstStyle/>
          <a:p>
            <a:pPr marL="457200" indent="-457200">
              <a:spcAft>
                <a:spcPts val="1800"/>
              </a:spcAft>
              <a:buFont typeface="Wingdings" panose="05000000000000000000" pitchFamily="2" charset="2"/>
              <a:buChar char="ü"/>
            </a:pPr>
            <a:r>
              <a:rPr lang="en-US" sz="2400" b="1" dirty="0">
                <a:solidFill>
                  <a:srgbClr val="C00000"/>
                </a:solidFill>
                <a:latin typeface="Comic Sans MS" panose="030F0702030302020204" pitchFamily="66" charset="0"/>
              </a:rPr>
              <a:t>Genetic Material </a:t>
            </a:r>
            <a:r>
              <a:rPr lang="en-US" sz="2400" dirty="0">
                <a:solidFill>
                  <a:schemeClr val="bg1"/>
                </a:solidFill>
                <a:latin typeface="Comic Sans MS" panose="030F0702030302020204" pitchFamily="66" charset="0"/>
              </a:rPr>
              <a:t>- information about “mom” and “dad” </a:t>
            </a:r>
          </a:p>
        </p:txBody>
      </p:sp>
      <p:sp>
        <p:nvSpPr>
          <p:cNvPr id="6" name="TextBox 5">
            <a:extLst>
              <a:ext uri="{FF2B5EF4-FFF2-40B4-BE49-F238E27FC236}">
                <a16:creationId xmlns:a16="http://schemas.microsoft.com/office/drawing/2014/main" id="{BD54C57F-F352-4499-B0B6-AA17AB5753A0}"/>
              </a:ext>
            </a:extLst>
          </p:cNvPr>
          <p:cNvSpPr txBox="1"/>
          <p:nvPr/>
        </p:nvSpPr>
        <p:spPr>
          <a:xfrm>
            <a:off x="3728158" y="3709271"/>
            <a:ext cx="7970199" cy="1200329"/>
          </a:xfrm>
          <a:prstGeom prst="rect">
            <a:avLst/>
          </a:prstGeom>
          <a:noFill/>
        </p:spPr>
        <p:txBody>
          <a:bodyPr wrap="square" rtlCol="0">
            <a:spAutoFit/>
          </a:bodyPr>
          <a:lstStyle/>
          <a:p>
            <a:pPr marL="457200" indent="-457200">
              <a:spcAft>
                <a:spcPts val="1800"/>
              </a:spcAft>
              <a:buFont typeface="Wingdings" panose="05000000000000000000" pitchFamily="2" charset="2"/>
              <a:buChar char="ü"/>
            </a:pPr>
            <a:r>
              <a:rPr lang="en-US" sz="2400" b="1" dirty="0">
                <a:solidFill>
                  <a:srgbClr val="C00000"/>
                </a:solidFill>
                <a:latin typeface="Comic Sans MS" panose="030F0702030302020204" pitchFamily="66" charset="0"/>
              </a:rPr>
              <a:t>Building Instructions </a:t>
            </a:r>
            <a:r>
              <a:rPr lang="en-US" sz="2400" dirty="0">
                <a:solidFill>
                  <a:schemeClr val="bg1"/>
                </a:solidFill>
                <a:latin typeface="Comic Sans MS" panose="030F0702030302020204" pitchFamily="66" charset="0"/>
              </a:rPr>
              <a:t>- to create a new “baby” plant that has the same traits and characteristics as the “parent” plants. </a:t>
            </a:r>
          </a:p>
        </p:txBody>
      </p:sp>
      <p:sp>
        <p:nvSpPr>
          <p:cNvPr id="8" name="TextBox 7">
            <a:extLst>
              <a:ext uri="{FF2B5EF4-FFF2-40B4-BE49-F238E27FC236}">
                <a16:creationId xmlns:a16="http://schemas.microsoft.com/office/drawing/2014/main" id="{514B8371-565B-4EDB-AA7E-E53A0981D2E2}"/>
              </a:ext>
            </a:extLst>
          </p:cNvPr>
          <p:cNvSpPr txBox="1"/>
          <p:nvPr/>
        </p:nvSpPr>
        <p:spPr>
          <a:xfrm>
            <a:off x="0" y="5032710"/>
            <a:ext cx="8857583" cy="1384995"/>
          </a:xfrm>
          <a:prstGeom prst="rect">
            <a:avLst/>
          </a:prstGeom>
          <a:noFill/>
        </p:spPr>
        <p:txBody>
          <a:bodyPr wrap="square">
            <a:spAutoFit/>
          </a:bodyPr>
          <a:lstStyle/>
          <a:p>
            <a:pPr algn="ctr"/>
            <a:r>
              <a:rPr lang="en-US" sz="2800" dirty="0">
                <a:solidFill>
                  <a:schemeClr val="bg1"/>
                </a:solidFill>
                <a:latin typeface="Comic Sans MS" panose="030F0702030302020204" pitchFamily="66" charset="0"/>
              </a:rPr>
              <a:t>Each seed contains a tiny plant called an embryo, which can grow into a new plant when soil moisture and temperature are good for seed germination.</a:t>
            </a:r>
            <a:endParaRPr lang="en-US" sz="2800" dirty="0"/>
          </a:p>
        </p:txBody>
      </p:sp>
      <p:pic>
        <p:nvPicPr>
          <p:cNvPr id="2050" name="Picture 2" descr="See the source image">
            <a:extLst>
              <a:ext uri="{FF2B5EF4-FFF2-40B4-BE49-F238E27FC236}">
                <a16:creationId xmlns:a16="http://schemas.microsoft.com/office/drawing/2014/main" id="{123F9F84-321D-47EB-A702-3140965692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41076" y="4579073"/>
            <a:ext cx="2857500"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1101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P spid="6" grpId="0"/>
      <p:bldP spid="8" grpId="0"/>
    </p:bldLst>
  </p:timing>
</p:sld>
</file>

<file path=ppt/theme/theme1.xml><?xml version="1.0" encoding="utf-8"?>
<a:theme xmlns:a="http://schemas.openxmlformats.org/drawingml/2006/main" name="Berlin">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docProps/app.xml><?xml version="1.0" encoding="utf-8"?>
<Properties xmlns="http://schemas.openxmlformats.org/officeDocument/2006/extended-properties" xmlns:vt="http://schemas.openxmlformats.org/officeDocument/2006/docPropsVTypes">
  <Template>TM04033917[[fn=Berlin]]</Template>
  <TotalTime>3950</TotalTime>
  <Words>1254</Words>
  <Application>Microsoft Office PowerPoint</Application>
  <PresentationFormat>Widescreen</PresentationFormat>
  <Paragraphs>115</Paragraphs>
  <Slides>17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Comic Sans MS</vt:lpstr>
      <vt:lpstr>Trebuchet MS</vt:lpstr>
      <vt:lpstr>Wingdings</vt:lpstr>
      <vt:lpstr>Berlin</vt:lpstr>
      <vt:lpstr>Parts of a Plant</vt:lpstr>
      <vt:lpstr>What do plants need to survive?</vt:lpstr>
      <vt:lpstr>PowerPoint Presentation</vt:lpstr>
      <vt:lpstr>How do plants get the water from the soil?</vt:lpstr>
      <vt:lpstr>How does the water get from the roots to the rest of the plant?</vt:lpstr>
      <vt:lpstr>How is the food transported to the rest of the plant?</vt:lpstr>
      <vt:lpstr>How are xylem and phloem different?</vt:lpstr>
      <vt:lpstr>How do plants reproduce?   How do adult plants make baby plants?</vt:lpstr>
      <vt:lpstr>How does a seed become a new plant?</vt:lpstr>
      <vt:lpstr>How does a plant create seeds?</vt:lpstr>
      <vt:lpstr>How do the parts of a flower (or flowers) work together to create a seed?</vt:lpstr>
      <vt:lpstr>What is the purpose of the stamen?</vt:lpstr>
      <vt:lpstr>PowerPoint Presentation</vt:lpstr>
      <vt:lpstr>Do all flowers have a stamen and a pistil?</vt:lpstr>
      <vt:lpstr>How does the pollen get from the stamen to the pistil?</vt:lpstr>
      <vt:lpstr>Why do most plants have similar internal and external structures (parts)?  What are examples of these structures? </vt:lpstr>
      <vt:lpstr>Where are some potential places in our outdoor classroom to observe different types of plants?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April Waltz</dc:creator>
  <cp:lastModifiedBy>Allison Tjelmeland</cp:lastModifiedBy>
  <cp:revision>166</cp:revision>
  <dcterms:created xsi:type="dcterms:W3CDTF">2018-06-22T20:13:25Z</dcterms:created>
  <dcterms:modified xsi:type="dcterms:W3CDTF">2021-04-11T21:04:00Z</dcterms:modified>
</cp:coreProperties>
</file>