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68" r:id="rId4"/>
    <p:sldId id="264" r:id="rId5"/>
    <p:sldId id="267" r:id="rId6"/>
    <p:sldId id="262" r:id="rId7"/>
    <p:sldId id="261" r:id="rId8"/>
    <p:sldId id="270" r:id="rId9"/>
    <p:sldId id="277" r:id="rId10"/>
    <p:sldId id="272" r:id="rId11"/>
    <p:sldId id="273" r:id="rId12"/>
    <p:sldId id="274" r:id="rId13"/>
    <p:sldId id="275" r:id="rId14"/>
    <p:sldId id="271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4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2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3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7112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22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26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49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38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0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0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7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9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3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5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2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5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rgbClr val="FFCC00"/>
            </a:gs>
            <a:gs pos="100000">
              <a:srgbClr val="FF9900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32000">
              <a:srgbClr val="FFCC00"/>
            </a:gs>
            <a:gs pos="100000">
              <a:srgbClr val="FF9900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7047D-DE77-49B2-BDE3-4C787F6DE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33709"/>
            <a:ext cx="8961120" cy="1117687"/>
          </a:xfrm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How Pollinators Pollinate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7A6B8-C139-4184-BC61-DB0473EEB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029" y="4355485"/>
            <a:ext cx="8522798" cy="479619"/>
          </a:xfrm>
        </p:spPr>
        <p:txBody>
          <a:bodyPr/>
          <a:lstStyle/>
          <a:p>
            <a:pPr algn="l"/>
            <a:r>
              <a:rPr lang="en-US" dirty="0"/>
              <a:t>Alabama Wildlife Federation Outdoor Classroom Field Journal Activity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716049E-5131-4C71-A89E-54307F26B583}"/>
              </a:ext>
            </a:extLst>
          </p:cNvPr>
          <p:cNvSpPr txBox="1">
            <a:spLocks/>
          </p:cNvSpPr>
          <p:nvPr/>
        </p:nvSpPr>
        <p:spPr>
          <a:xfrm>
            <a:off x="71120" y="5525008"/>
            <a:ext cx="6380480" cy="133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use this interactive PowerPoint with your students: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Click on “</a:t>
            </a:r>
            <a:r>
              <a:rPr lang="en-US" dirty="0">
                <a:solidFill>
                  <a:srgbClr val="FF0000"/>
                </a:solidFill>
              </a:rPr>
              <a:t>Enable Editing</a:t>
            </a:r>
            <a:r>
              <a:rPr lang="en-US" dirty="0"/>
              <a:t>.”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Click the “</a:t>
            </a:r>
            <a:r>
              <a:rPr lang="en-US" dirty="0">
                <a:solidFill>
                  <a:srgbClr val="FF0000"/>
                </a:solidFill>
              </a:rPr>
              <a:t>Slide Show</a:t>
            </a:r>
            <a:r>
              <a:rPr lang="en-US" dirty="0"/>
              <a:t>” tab at the top of the screen.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Then choose “</a:t>
            </a:r>
            <a:r>
              <a:rPr lang="en-US" dirty="0">
                <a:solidFill>
                  <a:srgbClr val="FF0000"/>
                </a:solidFill>
              </a:rPr>
              <a:t>From Beginning</a:t>
            </a:r>
            <a:r>
              <a:rPr lang="en-US" dirty="0"/>
              <a:t>” from the menu.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879F8A-AB13-4653-9C4F-028F0AC8B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06" y="4275255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37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687" y="571123"/>
            <a:ext cx="7144437" cy="15082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US" dirty="0">
                <a:latin typeface="Comic Sans MS" panose="030F0702030302020204" pitchFamily="66" charset="0"/>
              </a:rPr>
              <a:t>How does the pollen move from the stamen to the pistil?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357882-F9AB-4C84-B9E8-96AB8D10CFA2}"/>
              </a:ext>
            </a:extLst>
          </p:cNvPr>
          <p:cNvSpPr txBox="1"/>
          <p:nvPr/>
        </p:nvSpPr>
        <p:spPr>
          <a:xfrm>
            <a:off x="425722" y="2351782"/>
            <a:ext cx="10069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Does the plant use its hands to move the pollen?</a:t>
            </a:r>
          </a:p>
        </p:txBody>
      </p:sp>
      <p:pic>
        <p:nvPicPr>
          <p:cNvPr id="5126" name="Picture 6" descr="Image result for clipart of a dancing plant">
            <a:extLst>
              <a:ext uri="{FF2B5EF4-FFF2-40B4-BE49-F238E27FC236}">
                <a16:creationId xmlns:a16="http://schemas.microsoft.com/office/drawing/2014/main" id="{57A7DF3B-E895-413D-8AC8-F014D8A6E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5" b="3333"/>
          <a:stretch/>
        </p:blipFill>
        <p:spPr bwMode="auto">
          <a:xfrm>
            <a:off x="512274" y="3119457"/>
            <a:ext cx="3065713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5708C1-2B8E-4206-9F90-7E95DF34C134}"/>
              </a:ext>
            </a:extLst>
          </p:cNvPr>
          <p:cNvSpPr txBox="1"/>
          <p:nvPr/>
        </p:nvSpPr>
        <p:spPr>
          <a:xfrm>
            <a:off x="4209847" y="4184288"/>
            <a:ext cx="7081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Can a plant pull its roots out of the ground and walk around to give its pollen to other plants?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7A431-7E0A-413E-9BDC-C4EA129F0F1B}"/>
              </a:ext>
            </a:extLst>
          </p:cNvPr>
          <p:cNvSpPr txBox="1"/>
          <p:nvPr/>
        </p:nvSpPr>
        <p:spPr>
          <a:xfrm>
            <a:off x="4006647" y="2981126"/>
            <a:ext cx="614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No!  Plants don’t have hands!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0338B5-2029-4018-90BF-0D9E54D7501E}"/>
              </a:ext>
            </a:extLst>
          </p:cNvPr>
          <p:cNvSpPr txBox="1"/>
          <p:nvPr/>
        </p:nvSpPr>
        <p:spPr>
          <a:xfrm>
            <a:off x="4209847" y="5826263"/>
            <a:ext cx="614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No!  Plants don’t have feet!</a:t>
            </a:r>
          </a:p>
        </p:txBody>
      </p:sp>
    </p:spTree>
    <p:extLst>
      <p:ext uri="{BB962C8B-B14F-4D97-AF65-F5344CB8AC3E}">
        <p14:creationId xmlns:p14="http://schemas.microsoft.com/office/powerpoint/2010/main" val="142853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443" y="492062"/>
            <a:ext cx="6829477" cy="15082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US" dirty="0">
                <a:latin typeface="Comic Sans MS" panose="030F0702030302020204" pitchFamily="66" charset="0"/>
              </a:rPr>
              <a:t>How does the pollen get from the stamen to the pistil?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357882-F9AB-4C84-B9E8-96AB8D10CFA2}"/>
              </a:ext>
            </a:extLst>
          </p:cNvPr>
          <p:cNvSpPr txBox="1"/>
          <p:nvPr/>
        </p:nvSpPr>
        <p:spPr>
          <a:xfrm>
            <a:off x="374006" y="4460668"/>
            <a:ext cx="6931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This process is called 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pollination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BCA8B8-85E7-470F-8128-A98DCF5CB8F4}"/>
              </a:ext>
            </a:extLst>
          </p:cNvPr>
          <p:cNvSpPr txBox="1"/>
          <p:nvPr/>
        </p:nvSpPr>
        <p:spPr>
          <a:xfrm>
            <a:off x="374006" y="2160281"/>
            <a:ext cx="7669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Plants use their flowers to attract animals like bees, butterflies, and other bugs to transfer pollen from flower to flower and plant to plant.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0D8BD-7696-4979-B713-B06C97FE6379}"/>
              </a:ext>
            </a:extLst>
          </p:cNvPr>
          <p:cNvSpPr txBox="1"/>
          <p:nvPr/>
        </p:nvSpPr>
        <p:spPr>
          <a:xfrm>
            <a:off x="374006" y="5288720"/>
            <a:ext cx="7528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These animals that help move the pollen are called 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pollinators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170" name="Picture 2" descr="Image result for photo of beetle with pollen on it">
            <a:extLst>
              <a:ext uri="{FF2B5EF4-FFF2-40B4-BE49-F238E27FC236}">
                <a16:creationId xmlns:a16="http://schemas.microsoft.com/office/drawing/2014/main" id="{F7E4BB6C-19EB-48FD-934D-C5F27A1D0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954" y="4025705"/>
            <a:ext cx="3368040" cy="25260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www.fs.fed.us/wildflowers/pollinators/images/pseudomasaris_lg.jpg">
            <a:extLst>
              <a:ext uri="{FF2B5EF4-FFF2-40B4-BE49-F238E27FC236}">
                <a16:creationId xmlns:a16="http://schemas.microsoft.com/office/drawing/2014/main" id="{C17D41BD-BCF7-4A8A-B0AF-025D25CAC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414" y="492062"/>
            <a:ext cx="2862580" cy="32406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1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1" y="492062"/>
            <a:ext cx="10210800" cy="15082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US" dirty="0">
                <a:latin typeface="Comic Sans MS" panose="030F0702030302020204" pitchFamily="66" charset="0"/>
              </a:rPr>
              <a:t>How do the flowers attract the pollinators?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BCA8B8-85E7-470F-8128-A98DCF5CB8F4}"/>
              </a:ext>
            </a:extLst>
          </p:cNvPr>
          <p:cNvSpPr txBox="1"/>
          <p:nvPr/>
        </p:nvSpPr>
        <p:spPr>
          <a:xfrm>
            <a:off x="4237991" y="2364549"/>
            <a:ext cx="6297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The flowers have bright colors.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7E4423-B983-450E-930D-95E90A39A129}"/>
              </a:ext>
            </a:extLst>
          </p:cNvPr>
          <p:cNvSpPr txBox="1"/>
          <p:nvPr/>
        </p:nvSpPr>
        <p:spPr>
          <a:xfrm>
            <a:off x="5669280" y="3334929"/>
            <a:ext cx="575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The flowers smell good.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EAF9D9-D44F-4850-834A-49B4D5592A42}"/>
              </a:ext>
            </a:extLst>
          </p:cNvPr>
          <p:cNvSpPr txBox="1"/>
          <p:nvPr/>
        </p:nvSpPr>
        <p:spPr>
          <a:xfrm>
            <a:off x="6657975" y="4353713"/>
            <a:ext cx="5454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The flowers provide nectar which tastes like honey.</a:t>
            </a:r>
          </a:p>
        </p:txBody>
      </p:sp>
      <p:pic>
        <p:nvPicPr>
          <p:cNvPr id="9220" name="Picture 4" descr="Image result for butterflies on zinnias">
            <a:extLst>
              <a:ext uri="{FF2B5EF4-FFF2-40B4-BE49-F238E27FC236}">
                <a16:creationId xmlns:a16="http://schemas.microsoft.com/office/drawing/2014/main" id="{934731ED-FE30-44FD-901C-D592C9414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9" y="2179093"/>
            <a:ext cx="3692353" cy="28704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photo of butterfly proboscis eating nectar">
            <a:extLst>
              <a:ext uri="{FF2B5EF4-FFF2-40B4-BE49-F238E27FC236}">
                <a16:creationId xmlns:a16="http://schemas.microsoft.com/office/drawing/2014/main" id="{41FE3139-C4D7-4909-8153-FEEEAB149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879" y="4283902"/>
            <a:ext cx="3615691" cy="24134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1" y="492062"/>
            <a:ext cx="10210800" cy="15082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US" dirty="0">
                <a:latin typeface="Comic Sans MS" panose="030F0702030302020204" pitchFamily="66" charset="0"/>
              </a:rPr>
              <a:t>How do the pollinators move the pollen from flower to flower and plant to plant?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6FAF9-17DE-4B14-9625-6495C61168F2}"/>
              </a:ext>
            </a:extLst>
          </p:cNvPr>
          <p:cNvSpPr txBox="1"/>
          <p:nvPr/>
        </p:nvSpPr>
        <p:spPr>
          <a:xfrm>
            <a:off x="445136" y="2847672"/>
            <a:ext cx="7389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The pollen becomes attached to parts of a pollinator’s body…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57CC5E83-6AAD-49EE-86CD-8FC7A927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66" y="2244930"/>
            <a:ext cx="3667298" cy="20621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A56783-6022-450C-9813-A6C624A53D0A}"/>
              </a:ext>
            </a:extLst>
          </p:cNvPr>
          <p:cNvSpPr txBox="1"/>
          <p:nvPr/>
        </p:nvSpPr>
        <p:spPr>
          <a:xfrm>
            <a:off x="445135" y="4772211"/>
            <a:ext cx="7634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…and is deposited on other plants as the pollinator searches for more nectar to eat.  </a:t>
            </a:r>
          </a:p>
        </p:txBody>
      </p:sp>
      <p:pic>
        <p:nvPicPr>
          <p:cNvPr id="8196" name="Picture 4" descr="Image result for bee with pollen on it searching for food">
            <a:extLst>
              <a:ext uri="{FF2B5EF4-FFF2-40B4-BE49-F238E27FC236}">
                <a16:creationId xmlns:a16="http://schemas.microsoft.com/office/drawing/2014/main" id="{7E475B7B-24C9-465D-B37C-70436B478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393" y="4493252"/>
            <a:ext cx="3097847" cy="20614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55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700" y="594765"/>
            <a:ext cx="6646597" cy="15082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US" dirty="0">
                <a:latin typeface="Comic Sans MS" panose="030F0702030302020204" pitchFamily="66" charset="0"/>
              </a:rPr>
              <a:t>Where can we find pollen in the outdoor classroom?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6FAF9-17DE-4B14-9625-6495C61168F2}"/>
              </a:ext>
            </a:extLst>
          </p:cNvPr>
          <p:cNvSpPr txBox="1"/>
          <p:nvPr/>
        </p:nvSpPr>
        <p:spPr>
          <a:xfrm>
            <a:off x="4422839" y="2377872"/>
            <a:ext cx="3970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IN FLOWERS!</a:t>
            </a:r>
          </a:p>
        </p:txBody>
      </p:sp>
      <p:pic>
        <p:nvPicPr>
          <p:cNvPr id="6146" name="Picture 2" descr="Image result for photo of daylily">
            <a:extLst>
              <a:ext uri="{FF2B5EF4-FFF2-40B4-BE49-F238E27FC236}">
                <a16:creationId xmlns:a16="http://schemas.microsoft.com/office/drawing/2014/main" id="{025243DD-6707-4DC7-9CBA-8955265BE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413" y="3563295"/>
            <a:ext cx="3048001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photo of indian pink">
            <a:extLst>
              <a:ext uri="{FF2B5EF4-FFF2-40B4-BE49-F238E27FC236}">
                <a16:creationId xmlns:a16="http://schemas.microsoft.com/office/drawing/2014/main" id="{A264976F-84E1-4C86-9FC4-3505C574E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0" y="2203479"/>
            <a:ext cx="3419459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photo of dogwood flower">
            <a:extLst>
              <a:ext uri="{FF2B5EF4-FFF2-40B4-BE49-F238E27FC236}">
                <a16:creationId xmlns:a16="http://schemas.microsoft.com/office/drawing/2014/main" id="{2BC98CC7-F7DD-4343-A1C8-97D858F10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728" y="3551353"/>
            <a:ext cx="358086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AAB2B8-0DFD-47A4-9DE5-FF8407E3AD96}"/>
              </a:ext>
            </a:extLst>
          </p:cNvPr>
          <p:cNvSpPr txBox="1"/>
          <p:nvPr/>
        </p:nvSpPr>
        <p:spPr>
          <a:xfrm>
            <a:off x="6805058" y="6135045"/>
            <a:ext cx="3048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in gardens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15D637-C83A-4B69-B36D-D1130ED96701}"/>
              </a:ext>
            </a:extLst>
          </p:cNvPr>
          <p:cNvSpPr txBox="1"/>
          <p:nvPr/>
        </p:nvSpPr>
        <p:spPr>
          <a:xfrm>
            <a:off x="3270143" y="6123615"/>
            <a:ext cx="3048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on trees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98EF33-2EB3-4342-BD41-27F861752B72}"/>
              </a:ext>
            </a:extLst>
          </p:cNvPr>
          <p:cNvSpPr txBox="1"/>
          <p:nvPr/>
        </p:nvSpPr>
        <p:spPr>
          <a:xfrm>
            <a:off x="161651" y="4831513"/>
            <a:ext cx="2867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in the woods</a:t>
            </a:r>
          </a:p>
        </p:txBody>
      </p:sp>
      <p:pic>
        <p:nvPicPr>
          <p:cNvPr id="6152" name="Picture 8" descr="Image result for photo of native honeysuckle vine flower">
            <a:extLst>
              <a:ext uri="{FF2B5EF4-FFF2-40B4-BE49-F238E27FC236}">
                <a16:creationId xmlns:a16="http://schemas.microsoft.com/office/drawing/2014/main" id="{57819310-77BA-40EF-AA1D-86FAB082E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277" y="2205152"/>
            <a:ext cx="28575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472C40-87BD-4AFE-A939-0DAE22CBEC35}"/>
              </a:ext>
            </a:extLst>
          </p:cNvPr>
          <p:cNvSpPr txBox="1"/>
          <p:nvPr/>
        </p:nvSpPr>
        <p:spPr>
          <a:xfrm>
            <a:off x="9712200" y="4763799"/>
            <a:ext cx="228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on vines</a:t>
            </a:r>
          </a:p>
        </p:txBody>
      </p:sp>
    </p:spTree>
    <p:extLst>
      <p:ext uri="{BB962C8B-B14F-4D97-AF65-F5344CB8AC3E}">
        <p14:creationId xmlns:p14="http://schemas.microsoft.com/office/powerpoint/2010/main" val="25443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23" y="512382"/>
            <a:ext cx="9785023" cy="15082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US" dirty="0">
                <a:latin typeface="Comic Sans MS" panose="030F0702030302020204" pitchFamily="66" charset="0"/>
              </a:rPr>
              <a:t>What types of pollinators could we find in the outdoor classroom?</a:t>
            </a:r>
          </a:p>
        </p:txBody>
      </p:sp>
      <p:pic>
        <p:nvPicPr>
          <p:cNvPr id="10242" name="Picture 2" descr="Image result for photo of braconid wasp with pollen">
            <a:extLst>
              <a:ext uri="{FF2B5EF4-FFF2-40B4-BE49-F238E27FC236}">
                <a16:creationId xmlns:a16="http://schemas.microsoft.com/office/drawing/2014/main" id="{A89D4A23-FD93-4F10-9A4B-4B7E70410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2" y="2171382"/>
            <a:ext cx="2559252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613553-19E4-447C-9147-AB5C42724A2D}"/>
              </a:ext>
            </a:extLst>
          </p:cNvPr>
          <p:cNvSpPr txBox="1"/>
          <p:nvPr/>
        </p:nvSpPr>
        <p:spPr>
          <a:xfrm>
            <a:off x="2693836" y="2171382"/>
            <a:ext cx="200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Comic Sans MS" panose="030F0702030302020204" pitchFamily="66" charset="0"/>
              </a:rPr>
              <a:t>Wasps like the Braconid wasp</a:t>
            </a:r>
          </a:p>
        </p:txBody>
      </p:sp>
      <p:pic>
        <p:nvPicPr>
          <p:cNvPr id="10244" name="Picture 4" descr="Image result for photo of american bumble bee with pollen">
            <a:extLst>
              <a:ext uri="{FF2B5EF4-FFF2-40B4-BE49-F238E27FC236}">
                <a16:creationId xmlns:a16="http://schemas.microsoft.com/office/drawing/2014/main" id="{3D14A238-5AD8-4A2F-ABEB-0DE1688E8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59" y="2171382"/>
            <a:ext cx="2750074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96A5A6-2B92-42B9-A65F-037A89B8F706}"/>
              </a:ext>
            </a:extLst>
          </p:cNvPr>
          <p:cNvSpPr txBox="1"/>
          <p:nvPr/>
        </p:nvSpPr>
        <p:spPr>
          <a:xfrm>
            <a:off x="2978087" y="3143933"/>
            <a:ext cx="196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Comic Sans MS" panose="030F0702030302020204" pitchFamily="66" charset="0"/>
              </a:rPr>
              <a:t>Bumble bees like the Eastern bumble bee</a:t>
            </a:r>
          </a:p>
        </p:txBody>
      </p:sp>
      <p:pic>
        <p:nvPicPr>
          <p:cNvPr id="10246" name="Picture 6" descr="Image result for photo of flower longhorn beetle with pollen">
            <a:extLst>
              <a:ext uri="{FF2B5EF4-FFF2-40B4-BE49-F238E27FC236}">
                <a16:creationId xmlns:a16="http://schemas.microsoft.com/office/drawing/2014/main" id="{FB5E90C5-F96F-48E1-91FB-5F77CDCC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640" y="2171382"/>
            <a:ext cx="24384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4E421F-186B-4AF6-90DF-09864B679623}"/>
              </a:ext>
            </a:extLst>
          </p:cNvPr>
          <p:cNvSpPr txBox="1"/>
          <p:nvPr/>
        </p:nvSpPr>
        <p:spPr>
          <a:xfrm>
            <a:off x="7962206" y="2494547"/>
            <a:ext cx="1402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Comic Sans MS" panose="030F0702030302020204" pitchFamily="66" charset="0"/>
              </a:rPr>
              <a:t>Beetles like the Flower longhorn beetle</a:t>
            </a:r>
          </a:p>
        </p:txBody>
      </p:sp>
      <p:pic>
        <p:nvPicPr>
          <p:cNvPr id="10248" name="Picture 8" descr="Image result for photo of carpenter ant with pollen">
            <a:extLst>
              <a:ext uri="{FF2B5EF4-FFF2-40B4-BE49-F238E27FC236}">
                <a16:creationId xmlns:a16="http://schemas.microsoft.com/office/drawing/2014/main" id="{D02F9D67-4295-40B6-8609-46B0D3CF7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7" y="4587705"/>
            <a:ext cx="18288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875015-5418-4F11-8F11-7426D88E0E28}"/>
              </a:ext>
            </a:extLst>
          </p:cNvPr>
          <p:cNvSpPr txBox="1"/>
          <p:nvPr/>
        </p:nvSpPr>
        <p:spPr>
          <a:xfrm>
            <a:off x="2037216" y="4593974"/>
            <a:ext cx="1681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Comic Sans MS" panose="030F0702030302020204" pitchFamily="66" charset="0"/>
              </a:rPr>
              <a:t>Ants like the Pavement ant</a:t>
            </a:r>
          </a:p>
        </p:txBody>
      </p:sp>
      <p:pic>
        <p:nvPicPr>
          <p:cNvPr id="10250" name="Picture 10" descr="Image result for photo of common buckeye butterfly with pollen">
            <a:extLst>
              <a:ext uri="{FF2B5EF4-FFF2-40B4-BE49-F238E27FC236}">
                <a16:creationId xmlns:a16="http://schemas.microsoft.com/office/drawing/2014/main" id="{58CC4BF0-9BD2-4BC8-9B70-8E5B74F16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9" t="27259" r="16667" b="22667"/>
          <a:stretch/>
        </p:blipFill>
        <p:spPr bwMode="auto">
          <a:xfrm>
            <a:off x="3812647" y="4587705"/>
            <a:ext cx="241315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4DD61A-0021-48B2-8E26-432BF1C463B9}"/>
              </a:ext>
            </a:extLst>
          </p:cNvPr>
          <p:cNvSpPr txBox="1"/>
          <p:nvPr/>
        </p:nvSpPr>
        <p:spPr>
          <a:xfrm>
            <a:off x="6225797" y="5524308"/>
            <a:ext cx="2156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Comic Sans MS" panose="030F0702030302020204" pitchFamily="66" charset="0"/>
              </a:rPr>
              <a:t>Butterflies like the Common buckeye butterfly</a:t>
            </a:r>
          </a:p>
        </p:txBody>
      </p:sp>
      <p:pic>
        <p:nvPicPr>
          <p:cNvPr id="10254" name="Picture 14" descr="Image result for photo of bold jumping spider with pollen">
            <a:extLst>
              <a:ext uri="{FF2B5EF4-FFF2-40B4-BE49-F238E27FC236}">
                <a16:creationId xmlns:a16="http://schemas.microsoft.com/office/drawing/2014/main" id="{50345E4C-12E7-48F8-864B-9BEBD4C8E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" b="7616"/>
          <a:stretch/>
        </p:blipFill>
        <p:spPr bwMode="auto">
          <a:xfrm>
            <a:off x="9173410" y="4695702"/>
            <a:ext cx="262963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9DA632-347C-4307-ADBE-5B4439063D2E}"/>
              </a:ext>
            </a:extLst>
          </p:cNvPr>
          <p:cNvSpPr txBox="1"/>
          <p:nvPr/>
        </p:nvSpPr>
        <p:spPr>
          <a:xfrm>
            <a:off x="7152641" y="4650447"/>
            <a:ext cx="202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Comic Sans MS" panose="030F0702030302020204" pitchFamily="66" charset="0"/>
              </a:rPr>
              <a:t>Spiders like the Jumping spider</a:t>
            </a:r>
          </a:p>
        </p:txBody>
      </p:sp>
    </p:spTree>
    <p:extLst>
      <p:ext uri="{BB962C8B-B14F-4D97-AF65-F5344CB8AC3E}">
        <p14:creationId xmlns:p14="http://schemas.microsoft.com/office/powerpoint/2010/main" val="9766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5" y="593889"/>
            <a:ext cx="10370757" cy="744717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Do all living things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reproduce</a:t>
            </a:r>
            <a:r>
              <a:rPr lang="en-US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6FAF9-17DE-4B14-9625-6495C61168F2}"/>
              </a:ext>
            </a:extLst>
          </p:cNvPr>
          <p:cNvSpPr txBox="1"/>
          <p:nvPr/>
        </p:nvSpPr>
        <p:spPr>
          <a:xfrm>
            <a:off x="4012624" y="3057060"/>
            <a:ext cx="1371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Yes!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AAD35D-06BA-45CE-A2E0-9CDD4A1F7F23}"/>
              </a:ext>
            </a:extLst>
          </p:cNvPr>
          <p:cNvSpPr txBox="1">
            <a:spLocks/>
          </p:cNvSpPr>
          <p:nvPr/>
        </p:nvSpPr>
        <p:spPr>
          <a:xfrm>
            <a:off x="1059241" y="1247933"/>
            <a:ext cx="8438263" cy="678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Do ALL animals create baby animals?</a:t>
            </a:r>
          </a:p>
        </p:txBody>
      </p:sp>
      <p:pic>
        <p:nvPicPr>
          <p:cNvPr id="1026" name="Picture 2" descr="Image result for photo of adult squirrel with baby squirrels">
            <a:extLst>
              <a:ext uri="{FF2B5EF4-FFF2-40B4-BE49-F238E27FC236}">
                <a16:creationId xmlns:a16="http://schemas.microsoft.com/office/drawing/2014/main" id="{F98A609F-B8EA-46C6-B775-F1A2AE58A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910" y="2516802"/>
            <a:ext cx="3006196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Related image">
            <a:extLst>
              <a:ext uri="{FF2B5EF4-FFF2-40B4-BE49-F238E27FC236}">
                <a16:creationId xmlns:a16="http://schemas.microsoft.com/office/drawing/2014/main" id="{7E1A0DB7-0976-4C55-B96A-8616A799B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4" y="4182224"/>
            <a:ext cx="3509542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hoto of baby caterpillars">
            <a:extLst>
              <a:ext uri="{FF2B5EF4-FFF2-40B4-BE49-F238E27FC236}">
                <a16:creationId xmlns:a16="http://schemas.microsoft.com/office/drawing/2014/main" id="{7B3E9554-246C-4D58-8C34-9D35C7942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2" b="6593"/>
          <a:stretch/>
        </p:blipFill>
        <p:spPr bwMode="auto">
          <a:xfrm>
            <a:off x="8363669" y="4182224"/>
            <a:ext cx="3220000" cy="22859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rolina wren feeding babies photo">
            <a:extLst>
              <a:ext uri="{FF2B5EF4-FFF2-40B4-BE49-F238E27FC236}">
                <a16:creationId xmlns:a16="http://schemas.microsoft.com/office/drawing/2014/main" id="{7073ED9E-A5B3-4F9C-AA7F-B7D9C9E16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0" t="7286" r="13916" b="11066"/>
          <a:stretch/>
        </p:blipFill>
        <p:spPr bwMode="auto">
          <a:xfrm>
            <a:off x="6130637" y="2747635"/>
            <a:ext cx="2586182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21A0D8-2313-4905-B5E8-E9B208DE2570}"/>
              </a:ext>
            </a:extLst>
          </p:cNvPr>
          <p:cNvSpPr txBox="1"/>
          <p:nvPr/>
        </p:nvSpPr>
        <p:spPr>
          <a:xfrm>
            <a:off x="274732" y="4771237"/>
            <a:ext cx="234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gray squirrel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BCF441-8F01-4233-95DF-E09BC57B4D10}"/>
              </a:ext>
            </a:extLst>
          </p:cNvPr>
          <p:cNvSpPr txBox="1"/>
          <p:nvPr/>
        </p:nvSpPr>
        <p:spPr>
          <a:xfrm>
            <a:off x="1156290" y="5469846"/>
            <a:ext cx="178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box turtle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BA2A9F-9F1A-46F0-9EDE-0C19FCF4E595}"/>
              </a:ext>
            </a:extLst>
          </p:cNvPr>
          <p:cNvSpPr txBox="1"/>
          <p:nvPr/>
        </p:nvSpPr>
        <p:spPr>
          <a:xfrm>
            <a:off x="8790142" y="3299101"/>
            <a:ext cx="3077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Monarch caterpillar (baby butterfly)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CC96E1-ED27-4165-B58D-04F291F83A4A}"/>
              </a:ext>
            </a:extLst>
          </p:cNvPr>
          <p:cNvSpPr txBox="1"/>
          <p:nvPr/>
        </p:nvSpPr>
        <p:spPr>
          <a:xfrm>
            <a:off x="8620742" y="2656607"/>
            <a:ext cx="234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Carolina wren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DAF34C-8435-446E-89B6-928779D0F9E5}"/>
              </a:ext>
            </a:extLst>
          </p:cNvPr>
          <p:cNvSpPr txBox="1"/>
          <p:nvPr/>
        </p:nvSpPr>
        <p:spPr>
          <a:xfrm>
            <a:off x="1399610" y="2019553"/>
            <a:ext cx="9392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Reproduce</a:t>
            </a:r>
            <a:r>
              <a:rPr lang="en-US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 – make a copy or “baby” with the same characteristics and traits</a:t>
            </a:r>
          </a:p>
        </p:txBody>
      </p:sp>
    </p:spTree>
    <p:extLst>
      <p:ext uri="{BB962C8B-B14F-4D97-AF65-F5344CB8AC3E}">
        <p14:creationId xmlns:p14="http://schemas.microsoft.com/office/powerpoint/2010/main" val="44815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E6FAF9-17DE-4B14-9625-6495C61168F2}"/>
              </a:ext>
            </a:extLst>
          </p:cNvPr>
          <p:cNvSpPr txBox="1"/>
          <p:nvPr/>
        </p:nvSpPr>
        <p:spPr>
          <a:xfrm>
            <a:off x="7722377" y="2275911"/>
            <a:ext cx="1371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Yes!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3708FC-A475-47AA-9D1A-FF446DC40EFC}"/>
              </a:ext>
            </a:extLst>
          </p:cNvPr>
          <p:cNvSpPr txBox="1"/>
          <p:nvPr/>
        </p:nvSpPr>
        <p:spPr>
          <a:xfrm>
            <a:off x="5712900" y="4006512"/>
            <a:ext cx="5390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If they don’t reproduce then that 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species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will die and no longer exist.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BDCAFC-7F64-44CA-ADCE-0898EA99D769}"/>
              </a:ext>
            </a:extLst>
          </p:cNvPr>
          <p:cNvSpPr txBox="1">
            <a:spLocks/>
          </p:cNvSpPr>
          <p:nvPr/>
        </p:nvSpPr>
        <p:spPr>
          <a:xfrm>
            <a:off x="1556142" y="911824"/>
            <a:ext cx="7691553" cy="678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dirty="0">
                <a:latin typeface="Comic Sans MS" panose="030F0702030302020204" pitchFamily="66" charset="0"/>
              </a:rPr>
              <a:t>Do ALL plants create baby plants?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55B7D2-460A-4AE2-96CB-0F52809D2597}"/>
              </a:ext>
            </a:extLst>
          </p:cNvPr>
          <p:cNvSpPr txBox="1"/>
          <p:nvPr/>
        </p:nvSpPr>
        <p:spPr>
          <a:xfrm>
            <a:off x="5532843" y="3266558"/>
            <a:ext cx="575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Why do they reproduce?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5025D-CE47-44EB-B633-3845519557CE}"/>
              </a:ext>
            </a:extLst>
          </p:cNvPr>
          <p:cNvSpPr txBox="1"/>
          <p:nvPr/>
        </p:nvSpPr>
        <p:spPr>
          <a:xfrm>
            <a:off x="1415592" y="5881721"/>
            <a:ext cx="9360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Species</a:t>
            </a:r>
            <a:r>
              <a:rPr 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– A group of organisms (living things) that have the same traits and characteristics, and they can exchange genetic material and reproduce.</a:t>
            </a:r>
          </a:p>
        </p:txBody>
      </p:sp>
      <p:pic>
        <p:nvPicPr>
          <p:cNvPr id="1030" name="Picture 6" descr="Image result for photo of acorn sprouting">
            <a:extLst>
              <a:ext uri="{FF2B5EF4-FFF2-40B4-BE49-F238E27FC236}">
                <a16:creationId xmlns:a16="http://schemas.microsoft.com/office/drawing/2014/main" id="{302E3AA5-8DCA-4043-B93A-059B196AB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6" y="2181392"/>
            <a:ext cx="2096324" cy="31133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808493-7CDF-4B91-8AF2-B76268EEEC92}"/>
              </a:ext>
            </a:extLst>
          </p:cNvPr>
          <p:cNvSpPr txBox="1"/>
          <p:nvPr/>
        </p:nvSpPr>
        <p:spPr>
          <a:xfrm>
            <a:off x="92995" y="5317207"/>
            <a:ext cx="234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baby oak tree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A4CBA5-552B-4A4B-88BD-853BD08E89C4}"/>
              </a:ext>
            </a:extLst>
          </p:cNvPr>
          <p:cNvSpPr txBox="1"/>
          <p:nvPr/>
        </p:nvSpPr>
        <p:spPr>
          <a:xfrm>
            <a:off x="2740205" y="5119357"/>
            <a:ext cx="2467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baby mint plant</a:t>
            </a:r>
          </a:p>
        </p:txBody>
      </p:sp>
      <p:pic>
        <p:nvPicPr>
          <p:cNvPr id="2050" name="Picture 2" descr="Image result for pic of mint plant seedling">
            <a:extLst>
              <a:ext uri="{FF2B5EF4-FFF2-40B4-BE49-F238E27FC236}">
                <a16:creationId xmlns:a16="http://schemas.microsoft.com/office/drawing/2014/main" id="{B6E1F884-2A6C-4C45-B10F-16BCC3D5F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8" b="18482"/>
          <a:stretch/>
        </p:blipFill>
        <p:spPr bwMode="auto">
          <a:xfrm>
            <a:off x="2925603" y="2189328"/>
            <a:ext cx="2096323" cy="28826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39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7" grpId="0"/>
      <p:bldP spid="8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7901"/>
            <a:ext cx="10515600" cy="15082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dirty="0">
                <a:latin typeface="Comic Sans MS" panose="030F0702030302020204" pitchFamily="66" charset="0"/>
              </a:rPr>
              <a:t>How can plants reproduce?  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How do adult plants make baby plants?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6FAF9-17DE-4B14-9625-6495C61168F2}"/>
              </a:ext>
            </a:extLst>
          </p:cNvPr>
          <p:cNvSpPr txBox="1"/>
          <p:nvPr/>
        </p:nvSpPr>
        <p:spPr>
          <a:xfrm>
            <a:off x="3891116" y="2353143"/>
            <a:ext cx="428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They create seeds.</a:t>
            </a:r>
          </a:p>
        </p:txBody>
      </p:sp>
      <p:pic>
        <p:nvPicPr>
          <p:cNvPr id="2050" name="Picture 2" descr="Image result for photo of dandelion seeds flowers">
            <a:extLst>
              <a:ext uri="{FF2B5EF4-FFF2-40B4-BE49-F238E27FC236}">
                <a16:creationId xmlns:a16="http://schemas.microsoft.com/office/drawing/2014/main" id="{20C7A0B5-167A-4582-9508-401D7ACB5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06" y="3348493"/>
            <a:ext cx="5915187" cy="22477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F9C958-023A-4328-A5B2-E978512D1C3C}"/>
              </a:ext>
            </a:extLst>
          </p:cNvPr>
          <p:cNvSpPr txBox="1"/>
          <p:nvPr/>
        </p:nvSpPr>
        <p:spPr>
          <a:xfrm>
            <a:off x="3891116" y="5647972"/>
            <a:ext cx="4248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Example: dandelions</a:t>
            </a:r>
          </a:p>
        </p:txBody>
      </p:sp>
    </p:spTree>
    <p:extLst>
      <p:ext uri="{BB962C8B-B14F-4D97-AF65-F5344CB8AC3E}">
        <p14:creationId xmlns:p14="http://schemas.microsoft.com/office/powerpoint/2010/main" val="126798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96" y="651196"/>
            <a:ext cx="10054547" cy="123416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How does a seed make a new plant?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ED8F3-A3C5-4D78-A212-7CEB68FD6764}"/>
              </a:ext>
            </a:extLst>
          </p:cNvPr>
          <p:cNvSpPr txBox="1"/>
          <p:nvPr/>
        </p:nvSpPr>
        <p:spPr>
          <a:xfrm>
            <a:off x="4811524" y="2464035"/>
            <a:ext cx="6943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A seed contains: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AF2A8A8B-F472-420B-A2C4-B94CF7D0E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2071" y="2385687"/>
            <a:ext cx="40481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1DA0F0-E482-4F7C-AABF-9BB243A74581}"/>
              </a:ext>
            </a:extLst>
          </p:cNvPr>
          <p:cNvSpPr txBox="1"/>
          <p:nvPr/>
        </p:nvSpPr>
        <p:spPr>
          <a:xfrm>
            <a:off x="4551390" y="3332137"/>
            <a:ext cx="6943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Genetic Material 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- information about “mom” and “dad”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54C57F-F352-4499-B0B6-AA17AB5753A0}"/>
              </a:ext>
            </a:extLst>
          </p:cNvPr>
          <p:cNvSpPr txBox="1"/>
          <p:nvPr/>
        </p:nvSpPr>
        <p:spPr>
          <a:xfrm>
            <a:off x="4551390" y="4586095"/>
            <a:ext cx="69432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Building Instructions 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- to create a new “baby” plant that has the same traits and characteristics as the “parent” plants. </a:t>
            </a:r>
          </a:p>
        </p:txBody>
      </p:sp>
    </p:spTree>
    <p:extLst>
      <p:ext uri="{BB962C8B-B14F-4D97-AF65-F5344CB8AC3E}">
        <p14:creationId xmlns:p14="http://schemas.microsoft.com/office/powerpoint/2010/main" val="404361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7901"/>
            <a:ext cx="10586301" cy="1508289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How does a plant create seeds?</a:t>
            </a:r>
          </a:p>
        </p:txBody>
      </p:sp>
      <p:pic>
        <p:nvPicPr>
          <p:cNvPr id="3076" name="Picture 4" descr="Image result for photo of sunflowers">
            <a:extLst>
              <a:ext uri="{FF2B5EF4-FFF2-40B4-BE49-F238E27FC236}">
                <a16:creationId xmlns:a16="http://schemas.microsoft.com/office/drawing/2014/main" id="{D1B88E90-E2E0-4F62-A362-9A74652BD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4" r="37494"/>
          <a:stretch/>
        </p:blipFill>
        <p:spPr bwMode="auto">
          <a:xfrm>
            <a:off x="198081" y="2152612"/>
            <a:ext cx="3643656" cy="28623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hoto of sunflowers with seeds">
            <a:extLst>
              <a:ext uri="{FF2B5EF4-FFF2-40B4-BE49-F238E27FC236}">
                <a16:creationId xmlns:a16="http://schemas.microsoft.com/office/drawing/2014/main" id="{90B5377B-C773-4849-9EAD-527000A26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t="1598"/>
          <a:stretch/>
        </p:blipFill>
        <p:spPr bwMode="auto">
          <a:xfrm>
            <a:off x="8018733" y="4329156"/>
            <a:ext cx="3172561" cy="25009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F1A8A2-71EF-4A8A-B978-BF9C81DC3A64}"/>
              </a:ext>
            </a:extLst>
          </p:cNvPr>
          <p:cNvSpPr txBox="1"/>
          <p:nvPr/>
        </p:nvSpPr>
        <p:spPr>
          <a:xfrm>
            <a:off x="3959815" y="3099498"/>
            <a:ext cx="5641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For example, a sunflower has hundreds of tiny little flowers.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ADEEC2-F2D7-45D6-9D3A-E9A6AD5F5F2E}"/>
              </a:ext>
            </a:extLst>
          </p:cNvPr>
          <p:cNvSpPr txBox="1"/>
          <p:nvPr/>
        </p:nvSpPr>
        <p:spPr>
          <a:xfrm>
            <a:off x="1000705" y="5254200"/>
            <a:ext cx="67422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Each tiny flower can produce one seed, so one sunflower plant can produce hundreds of seeds.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FEDF60D-D26E-4601-BC8E-3A6EDE507737}"/>
              </a:ext>
            </a:extLst>
          </p:cNvPr>
          <p:cNvCxnSpPr>
            <a:cxnSpLocks/>
          </p:cNvCxnSpPr>
          <p:nvPr/>
        </p:nvCxnSpPr>
        <p:spPr>
          <a:xfrm flipH="1">
            <a:off x="1803558" y="3429000"/>
            <a:ext cx="2423002" cy="5959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54CFC7-BE22-44C7-B3BF-44CEBE2719F1}"/>
              </a:ext>
            </a:extLst>
          </p:cNvPr>
          <p:cNvCxnSpPr>
            <a:cxnSpLocks/>
          </p:cNvCxnSpPr>
          <p:nvPr/>
        </p:nvCxnSpPr>
        <p:spPr>
          <a:xfrm flipV="1">
            <a:off x="7457440" y="5699760"/>
            <a:ext cx="2062480" cy="254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7D5033A-4A3E-4FEA-9381-2C0CE720FAD3}"/>
              </a:ext>
            </a:extLst>
          </p:cNvPr>
          <p:cNvSpPr txBox="1"/>
          <p:nvPr/>
        </p:nvSpPr>
        <p:spPr>
          <a:xfrm>
            <a:off x="4070946" y="2275456"/>
            <a:ext cx="7922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A plant uses its flowers to create seeds. </a:t>
            </a:r>
          </a:p>
        </p:txBody>
      </p:sp>
    </p:spTree>
    <p:extLst>
      <p:ext uri="{BB962C8B-B14F-4D97-AF65-F5344CB8AC3E}">
        <p14:creationId xmlns:p14="http://schemas.microsoft.com/office/powerpoint/2010/main" val="163656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DEE54B-8376-42C3-AA6F-125488270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" y="3959077"/>
            <a:ext cx="4802604" cy="2378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87" y="520203"/>
            <a:ext cx="9811728" cy="15082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US" dirty="0">
                <a:latin typeface="Comic Sans MS" panose="030F0702030302020204" pitchFamily="66" charset="0"/>
              </a:rPr>
              <a:t>How do the parts of a flower (or flowers) work together to create a seed?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6FAF9-17DE-4B14-9625-6495C61168F2}"/>
              </a:ext>
            </a:extLst>
          </p:cNvPr>
          <p:cNvSpPr txBox="1"/>
          <p:nvPr/>
        </p:nvSpPr>
        <p:spPr>
          <a:xfrm>
            <a:off x="872987" y="2139184"/>
            <a:ext cx="104460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Plants require a male and female of the same species           to create a seed…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just like animals need a male and female of the same species to create a baby.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C9B485-9188-4324-B5A1-814A5FBC9922}"/>
              </a:ext>
            </a:extLst>
          </p:cNvPr>
          <p:cNvSpPr txBox="1"/>
          <p:nvPr/>
        </p:nvSpPr>
        <p:spPr>
          <a:xfrm>
            <a:off x="5076663" y="4194330"/>
            <a:ext cx="6755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The male part is called the </a:t>
            </a:r>
            <a:r>
              <a:rPr lang="en-US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stamen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, and it includes the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filament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and the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anther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D3078F-8A63-4B91-B692-51B5A0643B85}"/>
              </a:ext>
            </a:extLst>
          </p:cNvPr>
          <p:cNvSpPr txBox="1"/>
          <p:nvPr/>
        </p:nvSpPr>
        <p:spPr>
          <a:xfrm>
            <a:off x="5076663" y="5383690"/>
            <a:ext cx="6665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The female part is called a </a:t>
            </a:r>
            <a:r>
              <a:rPr lang="en-US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pistil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, and it includes the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stigma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style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, and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ovary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209A762-89FA-47A1-BCDA-073AFCFCAA01}"/>
              </a:ext>
            </a:extLst>
          </p:cNvPr>
          <p:cNvSpPr/>
          <p:nvPr/>
        </p:nvSpPr>
        <p:spPr>
          <a:xfrm>
            <a:off x="2091661" y="4548804"/>
            <a:ext cx="609154" cy="834886"/>
          </a:xfrm>
          <a:prstGeom prst="ellipse">
            <a:avLst/>
          </a:prstGeom>
          <a:noFill/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8B7E3E-1A1A-4430-9720-22FD6E707058}"/>
              </a:ext>
            </a:extLst>
          </p:cNvPr>
          <p:cNvSpPr/>
          <p:nvPr/>
        </p:nvSpPr>
        <p:spPr>
          <a:xfrm>
            <a:off x="2396238" y="4370125"/>
            <a:ext cx="609154" cy="1732280"/>
          </a:xfrm>
          <a:prstGeom prst="ellipse">
            <a:avLst/>
          </a:prstGeom>
          <a:noFill/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6FCA54-2899-4B9D-9C41-E9A9520A4D56}"/>
              </a:ext>
            </a:extLst>
          </p:cNvPr>
          <p:cNvSpPr/>
          <p:nvPr/>
        </p:nvSpPr>
        <p:spPr>
          <a:xfrm>
            <a:off x="2748349" y="4553843"/>
            <a:ext cx="609154" cy="834886"/>
          </a:xfrm>
          <a:prstGeom prst="ellipse">
            <a:avLst/>
          </a:prstGeom>
          <a:noFill/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7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3" grpId="0" animBg="1"/>
      <p:bldP spid="3" grpId="1" animBg="1"/>
      <p:bldP spid="7" grpId="0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17" y="835235"/>
            <a:ext cx="10684565" cy="7676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US" dirty="0">
                <a:latin typeface="Comic Sans MS" panose="030F0702030302020204" pitchFamily="66" charset="0"/>
              </a:rPr>
              <a:t>What is the purpose of the stamen?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357882-F9AB-4C84-B9E8-96AB8D10CFA2}"/>
              </a:ext>
            </a:extLst>
          </p:cNvPr>
          <p:cNvSpPr txBox="1"/>
          <p:nvPr/>
        </p:nvSpPr>
        <p:spPr>
          <a:xfrm>
            <a:off x="4581938" y="2151726"/>
            <a:ext cx="7444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The </a:t>
            </a:r>
            <a:r>
              <a:rPr lang="en-US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stamen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is the male parts of the flower.</a:t>
            </a:r>
          </a:p>
        </p:txBody>
      </p:sp>
      <p:pic>
        <p:nvPicPr>
          <p:cNvPr id="4098" name="Picture 2" descr="https://extension.illinois.edu/gpe/images/maleparts.gif">
            <a:extLst>
              <a:ext uri="{FF2B5EF4-FFF2-40B4-BE49-F238E27FC236}">
                <a16:creationId xmlns:a16="http://schemas.microsoft.com/office/drawing/2014/main" id="{AB69F9D5-0210-48C4-ABF2-3069901C6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0" y="2151725"/>
            <a:ext cx="3887352" cy="25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graphic of stamen and pollen">
            <a:extLst>
              <a:ext uri="{FF2B5EF4-FFF2-40B4-BE49-F238E27FC236}">
                <a16:creationId xmlns:a16="http://schemas.microsoft.com/office/drawing/2014/main" id="{D30B6924-F69B-41FF-A2D6-4D28696AA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17" y="4422262"/>
            <a:ext cx="2963421" cy="22225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558D5C-FBC1-4E7B-B438-244BEBF51FA1}"/>
              </a:ext>
            </a:extLst>
          </p:cNvPr>
          <p:cNvSpPr txBox="1"/>
          <p:nvPr/>
        </p:nvSpPr>
        <p:spPr>
          <a:xfrm>
            <a:off x="4765153" y="4916677"/>
            <a:ext cx="5164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Pollen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is the yellow-orange, sticky powder on the anthers.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9A1C49-A2EB-4E3B-9147-EDF0644049E1}"/>
              </a:ext>
            </a:extLst>
          </p:cNvPr>
          <p:cNvCxnSpPr>
            <a:cxnSpLocks/>
          </p:cNvCxnSpPr>
          <p:nvPr/>
        </p:nvCxnSpPr>
        <p:spPr>
          <a:xfrm flipH="1">
            <a:off x="3100228" y="5178287"/>
            <a:ext cx="1774255" cy="3384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5CBF504-1BCE-4E25-A819-A99AFEF371B2}"/>
              </a:ext>
            </a:extLst>
          </p:cNvPr>
          <p:cNvSpPr txBox="1"/>
          <p:nvPr/>
        </p:nvSpPr>
        <p:spPr>
          <a:xfrm>
            <a:off x="4581938" y="2783719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Filament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– the long, thin tube that supports the anther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C21120-C28C-4DB1-A7CD-55FB1AFB0DD5}"/>
              </a:ext>
            </a:extLst>
          </p:cNvPr>
          <p:cNvSpPr txBox="1"/>
          <p:nvPr/>
        </p:nvSpPr>
        <p:spPr>
          <a:xfrm>
            <a:off x="4581938" y="3773563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Anther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– the oval-shaped structure that produces the pollen </a:t>
            </a:r>
          </a:p>
        </p:txBody>
      </p:sp>
    </p:spTree>
    <p:extLst>
      <p:ext uri="{BB962C8B-B14F-4D97-AF65-F5344CB8AC3E}">
        <p14:creationId xmlns:p14="http://schemas.microsoft.com/office/powerpoint/2010/main" val="78418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933CE66-9683-470E-B9AD-B97354E5AE28}"/>
              </a:ext>
            </a:extLst>
          </p:cNvPr>
          <p:cNvSpPr txBox="1"/>
          <p:nvPr/>
        </p:nvSpPr>
        <p:spPr>
          <a:xfrm>
            <a:off x="4666422" y="2183669"/>
            <a:ext cx="742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The </a:t>
            </a:r>
            <a:r>
              <a:rPr lang="en-US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pistil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is the female part of the flower.</a:t>
            </a:r>
          </a:p>
        </p:txBody>
      </p:sp>
      <p:pic>
        <p:nvPicPr>
          <p:cNvPr id="4100" name="Picture 4" descr="https://extension.illinois.edu/gpe/images/femaleparts.gif">
            <a:extLst>
              <a:ext uri="{FF2B5EF4-FFF2-40B4-BE49-F238E27FC236}">
                <a16:creationId xmlns:a16="http://schemas.microsoft.com/office/drawing/2014/main" id="{0314CB19-1325-4386-AA39-D8B883687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97" y="2706889"/>
            <a:ext cx="41148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FC68932-0FA0-4D72-9E89-1A02A407AED1}"/>
              </a:ext>
            </a:extLst>
          </p:cNvPr>
          <p:cNvSpPr txBox="1">
            <a:spLocks/>
          </p:cNvSpPr>
          <p:nvPr/>
        </p:nvSpPr>
        <p:spPr>
          <a:xfrm>
            <a:off x="753717" y="810914"/>
            <a:ext cx="10684565" cy="96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US" dirty="0">
                <a:latin typeface="Comic Sans MS" panose="030F0702030302020204" pitchFamily="66" charset="0"/>
              </a:rPr>
              <a:t>What is the purpose of </a:t>
            </a:r>
            <a:r>
              <a:rPr lang="en-US">
                <a:latin typeface="Comic Sans MS" panose="030F0702030302020204" pitchFamily="66" charset="0"/>
              </a:rPr>
              <a:t>the pistil</a:t>
            </a:r>
            <a:r>
              <a:rPr lang="en-US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5915A-040C-4069-88A0-4ADD72CD60B6}"/>
              </a:ext>
            </a:extLst>
          </p:cNvPr>
          <p:cNvSpPr txBox="1"/>
          <p:nvPr/>
        </p:nvSpPr>
        <p:spPr>
          <a:xfrm>
            <a:off x="4590221" y="2809198"/>
            <a:ext cx="7061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889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Stigma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- the sticky tip that collects the pollen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(from the male part)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6D149-96FD-49BB-A5D8-822CD4AEBB85}"/>
              </a:ext>
            </a:extLst>
          </p:cNvPr>
          <p:cNvSpPr txBox="1"/>
          <p:nvPr/>
        </p:nvSpPr>
        <p:spPr>
          <a:xfrm>
            <a:off x="4666422" y="3866722"/>
            <a:ext cx="7061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889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Style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– the tube that the pollen travels down to get to the ovary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EA2656-D022-4AE3-8142-31BA2BA9588F}"/>
              </a:ext>
            </a:extLst>
          </p:cNvPr>
          <p:cNvSpPr txBox="1"/>
          <p:nvPr/>
        </p:nvSpPr>
        <p:spPr>
          <a:xfrm>
            <a:off x="4666422" y="4923138"/>
            <a:ext cx="7061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889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Ovary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– holds the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ovules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that join the pollen to become seeds, and then the ovary becomes the fruit that holds and protects the seeds</a:t>
            </a:r>
          </a:p>
        </p:txBody>
      </p:sp>
    </p:spTree>
    <p:extLst>
      <p:ext uri="{BB962C8B-B14F-4D97-AF65-F5344CB8AC3E}">
        <p14:creationId xmlns:p14="http://schemas.microsoft.com/office/powerpoint/2010/main" val="215397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3233</TotalTime>
  <Words>732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Comic Sans MS</vt:lpstr>
      <vt:lpstr>Trebuchet MS</vt:lpstr>
      <vt:lpstr>Berlin</vt:lpstr>
      <vt:lpstr>How Pollinators Pollinate</vt:lpstr>
      <vt:lpstr>Do all living things reproduce?</vt:lpstr>
      <vt:lpstr>PowerPoint Presentation</vt:lpstr>
      <vt:lpstr>How can plants reproduce?   How do adult plants make baby plants?</vt:lpstr>
      <vt:lpstr>How does a seed make a new plant?</vt:lpstr>
      <vt:lpstr>How does a plant create seeds?</vt:lpstr>
      <vt:lpstr>How do the parts of a flower (or flowers) work together to create a seed?</vt:lpstr>
      <vt:lpstr>What is the purpose of the stamen?</vt:lpstr>
      <vt:lpstr>PowerPoint Presentation</vt:lpstr>
      <vt:lpstr>How does the pollen move from the stamen to the pistil?</vt:lpstr>
      <vt:lpstr>How does the pollen get from the stamen to the pistil?</vt:lpstr>
      <vt:lpstr>How do the flowers attract the pollinators?</vt:lpstr>
      <vt:lpstr>How do the pollinators move the pollen from flower to flower and plant to plant?</vt:lpstr>
      <vt:lpstr>Where can we find pollen in the outdoor classroom?</vt:lpstr>
      <vt:lpstr>What types of pollinators could we find in the outdoor classroom?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Waltz</dc:creator>
  <cp:lastModifiedBy>Allison Tjelmeland</cp:lastModifiedBy>
  <cp:revision>117</cp:revision>
  <dcterms:created xsi:type="dcterms:W3CDTF">2018-06-22T20:13:25Z</dcterms:created>
  <dcterms:modified xsi:type="dcterms:W3CDTF">2021-04-11T01:23:45Z</dcterms:modified>
</cp:coreProperties>
</file>