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70" r:id="rId3"/>
    <p:sldId id="258" r:id="rId4"/>
    <p:sldId id="269" r:id="rId5"/>
    <p:sldId id="276" r:id="rId6"/>
    <p:sldId id="281" r:id="rId7"/>
    <p:sldId id="280" r:id="rId8"/>
    <p:sldId id="283" r:id="rId9"/>
    <p:sldId id="282" r:id="rId10"/>
    <p:sldId id="284" r:id="rId11"/>
    <p:sldId id="285" r:id="rId12"/>
    <p:sldId id="27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5E2D"/>
    <a:srgbClr val="AF7A3F"/>
    <a:srgbClr val="EEB000"/>
    <a:srgbClr val="CC9900"/>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smtClean="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843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5518A9-B687-4302-9395-2322403C6656}"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340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9A684-0CB7-41E9-A4DF-5D1C2CA5BF6F}"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740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D7C35-9E19-4518-A4B2-3B09CD8CC756}"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88513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96DA8-8897-4DDF-BFB6-5D83863C837A}"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4893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CBBA708-C5F0-412D-90E2-1919F0D196AE}" type="datetimeFigureOut">
              <a:rPr lang="en-US" smtClean="0"/>
              <a:t>4/12/2021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9164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9C8F8FA-EF43-4642-9368-3F4E33039BD9}" type="datetimeFigureOut">
              <a:rPr lang="en-US" smtClean="0"/>
              <a:t>4/12/2021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1395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8339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smtClean="0"/>
              <a:t>4/12/2021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862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199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B9C5D3-0140-4E75-8D7F-C0623D06DFD7}" type="datetimeFigureOut">
              <a:rPr lang="en-US" smtClean="0"/>
              <a:t>4/12/2021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2305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391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4/12/2021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536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4/12/2021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374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smtClean="0"/>
              <a:t>4/12/2021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3278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AE0757-B101-4811-9189-10EB2F458E2D}"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9752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BDC078-589F-40E3-816C-EE21D62B5BBA}" type="datetimeFigureOut">
              <a:rPr lang="en-US" smtClean="0"/>
              <a:t>4/12/2021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753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smtClean="0"/>
              <a:t>4/12/2021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0250042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047D-DE77-49B2-BDE3-4C787F6DE4B1}"/>
              </a:ext>
            </a:extLst>
          </p:cNvPr>
          <p:cNvSpPr>
            <a:spLocks noGrp="1"/>
          </p:cNvSpPr>
          <p:nvPr>
            <p:ph type="ctrTitle"/>
          </p:nvPr>
        </p:nvSpPr>
        <p:spPr>
          <a:xfrm>
            <a:off x="0" y="2733709"/>
            <a:ext cx="8961120" cy="1117687"/>
          </a:xfrm>
        </p:spPr>
        <p:txBody>
          <a:bodyPr/>
          <a:lstStyle/>
          <a:p>
            <a:pPr algn="ctr"/>
            <a:r>
              <a:rPr lang="en-US" sz="6000" dirty="0">
                <a:latin typeface="Comic Sans MS" panose="030F0702030302020204" pitchFamily="66" charset="0"/>
              </a:rPr>
              <a:t>Create a Food Web</a:t>
            </a:r>
          </a:p>
        </p:txBody>
      </p:sp>
      <p:sp>
        <p:nvSpPr>
          <p:cNvPr id="3" name="Subtitle 2">
            <a:extLst>
              <a:ext uri="{FF2B5EF4-FFF2-40B4-BE49-F238E27FC236}">
                <a16:creationId xmlns:a16="http://schemas.microsoft.com/office/drawing/2014/main" id="{F1E7A6B8-C139-4184-BC61-DB0473EEBAA2}"/>
              </a:ext>
            </a:extLst>
          </p:cNvPr>
          <p:cNvSpPr>
            <a:spLocks noGrp="1"/>
          </p:cNvSpPr>
          <p:nvPr>
            <p:ph type="subTitle" idx="1"/>
          </p:nvPr>
        </p:nvSpPr>
        <p:spPr>
          <a:xfrm>
            <a:off x="802986" y="4355485"/>
            <a:ext cx="8522798" cy="479619"/>
          </a:xfrm>
        </p:spPr>
        <p:txBody>
          <a:bodyPr/>
          <a:lstStyle/>
          <a:p>
            <a:pPr algn="l"/>
            <a:r>
              <a:rPr lang="en-US" dirty="0"/>
              <a:t>Alabama Wildlife Federation Outdoor Classroom Field Journal Activity</a:t>
            </a:r>
          </a:p>
        </p:txBody>
      </p:sp>
      <p:sp>
        <p:nvSpPr>
          <p:cNvPr id="5" name="Subtitle 2">
            <a:extLst>
              <a:ext uri="{FF2B5EF4-FFF2-40B4-BE49-F238E27FC236}">
                <a16:creationId xmlns:a16="http://schemas.microsoft.com/office/drawing/2014/main" id="{EB157B46-14EC-4E4C-84FD-D8482387B524}"/>
              </a:ext>
            </a:extLst>
          </p:cNvPr>
          <p:cNvSpPr txBox="1">
            <a:spLocks/>
          </p:cNvSpPr>
          <p:nvPr/>
        </p:nvSpPr>
        <p:spPr>
          <a:xfrm>
            <a:off x="71120" y="5525008"/>
            <a:ext cx="6380480" cy="1332992"/>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To use this interactive PowerPoint with your students:</a:t>
            </a:r>
          </a:p>
          <a:p>
            <a:pPr marL="342900" indent="-342900">
              <a:buClr>
                <a:schemeClr val="tx1"/>
              </a:buClr>
              <a:buFont typeface="+mj-lt"/>
              <a:buAutoNum type="arabicPeriod"/>
            </a:pPr>
            <a:r>
              <a:rPr lang="en-US" dirty="0"/>
              <a:t>Click on “</a:t>
            </a:r>
            <a:r>
              <a:rPr lang="en-US" dirty="0">
                <a:solidFill>
                  <a:srgbClr val="FF0000"/>
                </a:solidFill>
              </a:rPr>
              <a:t>Enable Editing</a:t>
            </a:r>
            <a:r>
              <a:rPr lang="en-US" dirty="0"/>
              <a:t>.”</a:t>
            </a:r>
          </a:p>
          <a:p>
            <a:pPr marL="342900" indent="-342900">
              <a:buClr>
                <a:schemeClr val="tx1"/>
              </a:buClr>
              <a:buFont typeface="+mj-lt"/>
              <a:buAutoNum type="arabicPeriod"/>
            </a:pPr>
            <a:r>
              <a:rPr lang="en-US" dirty="0"/>
              <a:t>Click the “</a:t>
            </a:r>
            <a:r>
              <a:rPr lang="en-US" dirty="0">
                <a:solidFill>
                  <a:srgbClr val="FF0000"/>
                </a:solidFill>
              </a:rPr>
              <a:t>Slide Show</a:t>
            </a:r>
            <a:r>
              <a:rPr lang="en-US" dirty="0"/>
              <a:t>” tab at the top of the screen.</a:t>
            </a:r>
          </a:p>
          <a:p>
            <a:pPr marL="342900" indent="-342900">
              <a:buClr>
                <a:schemeClr val="tx1"/>
              </a:buClr>
              <a:buFont typeface="+mj-lt"/>
              <a:buAutoNum type="arabicPeriod"/>
            </a:pPr>
            <a:r>
              <a:rPr lang="en-US" dirty="0"/>
              <a:t>Then choose “</a:t>
            </a:r>
            <a:r>
              <a:rPr lang="en-US" dirty="0">
                <a:solidFill>
                  <a:srgbClr val="FF0000"/>
                </a:solidFill>
              </a:rPr>
              <a:t>From Beginning</a:t>
            </a:r>
            <a:r>
              <a:rPr lang="en-US" dirty="0"/>
              <a:t>” from the menu.</a:t>
            </a:r>
          </a:p>
        </p:txBody>
      </p:sp>
      <p:pic>
        <p:nvPicPr>
          <p:cNvPr id="6" name="Picture 5">
            <a:extLst>
              <a:ext uri="{FF2B5EF4-FFF2-40B4-BE49-F238E27FC236}">
                <a16:creationId xmlns:a16="http://schemas.microsoft.com/office/drawing/2014/main" id="{BBAC0B27-5352-4D6B-B274-2E93A9ADC298}"/>
              </a:ext>
            </a:extLst>
          </p:cNvPr>
          <p:cNvPicPr>
            <a:picLocks noChangeAspect="1"/>
          </p:cNvPicPr>
          <p:nvPr/>
        </p:nvPicPr>
        <p:blipFill>
          <a:blip r:embed="rId2"/>
          <a:stretch>
            <a:fillRect/>
          </a:stretch>
        </p:blipFill>
        <p:spPr>
          <a:xfrm>
            <a:off x="162906" y="4275255"/>
            <a:ext cx="640080" cy="640080"/>
          </a:xfrm>
          <a:prstGeom prst="rect">
            <a:avLst/>
          </a:prstGeom>
        </p:spPr>
      </p:pic>
    </p:spTree>
    <p:extLst>
      <p:ext uri="{BB962C8B-B14F-4D97-AF65-F5344CB8AC3E}">
        <p14:creationId xmlns:p14="http://schemas.microsoft.com/office/powerpoint/2010/main" val="210413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EC3B8D3-379D-493E-9E6C-04C2B1C6BDCE}"/>
              </a:ext>
            </a:extLst>
          </p:cNvPr>
          <p:cNvPicPr>
            <a:picLocks noChangeAspect="1"/>
          </p:cNvPicPr>
          <p:nvPr/>
        </p:nvPicPr>
        <p:blipFill rotWithShape="1">
          <a:blip r:embed="rId2"/>
          <a:srcRect l="3935" t="3769" r="3785" b="2463"/>
          <a:stretch/>
        </p:blipFill>
        <p:spPr>
          <a:xfrm>
            <a:off x="109331" y="1918507"/>
            <a:ext cx="6096960" cy="4787299"/>
          </a:xfrm>
          <a:prstGeom prst="rect">
            <a:avLst/>
          </a:prstGeom>
        </p:spPr>
      </p:pic>
      <p:sp>
        <p:nvSpPr>
          <p:cNvPr id="12" name="Title 1">
            <a:extLst>
              <a:ext uri="{FF2B5EF4-FFF2-40B4-BE49-F238E27FC236}">
                <a16:creationId xmlns:a16="http://schemas.microsoft.com/office/drawing/2014/main" id="{B8B563D1-6539-448C-AC3C-18997BC290A7}"/>
              </a:ext>
            </a:extLst>
          </p:cNvPr>
          <p:cNvSpPr txBox="1">
            <a:spLocks/>
          </p:cNvSpPr>
          <p:nvPr/>
        </p:nvSpPr>
        <p:spPr>
          <a:xfrm>
            <a:off x="956016" y="765154"/>
            <a:ext cx="9778245" cy="8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600"/>
              </a:spcBef>
            </a:pPr>
            <a:r>
              <a:rPr lang="en-US" dirty="0">
                <a:latin typeface="Comic Sans MS" panose="030F0702030302020204" pitchFamily="66" charset="0"/>
              </a:rPr>
              <a:t>What would happen to the apex predators when the primary consumers disappeared? </a:t>
            </a:r>
          </a:p>
        </p:txBody>
      </p:sp>
      <p:sp>
        <p:nvSpPr>
          <p:cNvPr id="30" name="TextBox 29">
            <a:extLst>
              <a:ext uri="{FF2B5EF4-FFF2-40B4-BE49-F238E27FC236}">
                <a16:creationId xmlns:a16="http://schemas.microsoft.com/office/drawing/2014/main" id="{A842AA4D-DF03-4D06-9189-E385D2E63077}"/>
              </a:ext>
            </a:extLst>
          </p:cNvPr>
          <p:cNvSpPr txBox="1"/>
          <p:nvPr/>
        </p:nvSpPr>
        <p:spPr>
          <a:xfrm>
            <a:off x="6407907" y="2263930"/>
            <a:ext cx="5419179" cy="1446550"/>
          </a:xfrm>
          <a:prstGeom prst="rect">
            <a:avLst/>
          </a:prstGeom>
          <a:noFill/>
        </p:spPr>
        <p:txBody>
          <a:bodyPr wrap="square" rtlCol="0">
            <a:spAutoFit/>
          </a:bodyPr>
          <a:lstStyle/>
          <a:p>
            <a:pPr>
              <a:spcAft>
                <a:spcPts val="600"/>
              </a:spcAft>
            </a:pPr>
            <a:r>
              <a:rPr lang="en-US" sz="2200" dirty="0">
                <a:solidFill>
                  <a:schemeClr val="bg1"/>
                </a:solidFill>
                <a:latin typeface="Comic Sans MS" panose="030F0702030302020204" pitchFamily="66" charset="0"/>
              </a:rPr>
              <a:t>The secondary and tertiary consumers (animals) would have fewer food and energy sources and their populations would decline.  </a:t>
            </a:r>
          </a:p>
        </p:txBody>
      </p:sp>
      <p:grpSp>
        <p:nvGrpSpPr>
          <p:cNvPr id="21" name="Group 20">
            <a:extLst>
              <a:ext uri="{FF2B5EF4-FFF2-40B4-BE49-F238E27FC236}">
                <a16:creationId xmlns:a16="http://schemas.microsoft.com/office/drawing/2014/main" id="{74F46F06-4C0F-4AAB-8A4D-75365B64C58F}"/>
              </a:ext>
            </a:extLst>
          </p:cNvPr>
          <p:cNvGrpSpPr/>
          <p:nvPr/>
        </p:nvGrpSpPr>
        <p:grpSpPr>
          <a:xfrm>
            <a:off x="347869" y="4972707"/>
            <a:ext cx="5375083" cy="1443739"/>
            <a:chOff x="347869" y="4972707"/>
            <a:chExt cx="5375083" cy="1443739"/>
          </a:xfrm>
        </p:grpSpPr>
        <p:pic>
          <p:nvPicPr>
            <p:cNvPr id="22" name="Picture 21">
              <a:extLst>
                <a:ext uri="{FF2B5EF4-FFF2-40B4-BE49-F238E27FC236}">
                  <a16:creationId xmlns:a16="http://schemas.microsoft.com/office/drawing/2014/main" id="{7F81BC98-D85D-4CC3-9FB1-0E859995280C}"/>
                </a:ext>
              </a:extLst>
            </p:cNvPr>
            <p:cNvPicPr>
              <a:picLocks noChangeAspect="1"/>
            </p:cNvPicPr>
            <p:nvPr/>
          </p:nvPicPr>
          <p:blipFill>
            <a:blip r:embed="rId3"/>
            <a:stretch>
              <a:fillRect/>
            </a:stretch>
          </p:blipFill>
          <p:spPr>
            <a:xfrm>
              <a:off x="347869" y="4972707"/>
              <a:ext cx="1371600" cy="1371600"/>
            </a:xfrm>
            <a:prstGeom prst="rect">
              <a:avLst/>
            </a:prstGeom>
          </p:spPr>
        </p:pic>
        <p:pic>
          <p:nvPicPr>
            <p:cNvPr id="23" name="Picture 22">
              <a:extLst>
                <a:ext uri="{FF2B5EF4-FFF2-40B4-BE49-F238E27FC236}">
                  <a16:creationId xmlns:a16="http://schemas.microsoft.com/office/drawing/2014/main" id="{CE283720-AFF9-490F-97F2-F21B9C031FBA}"/>
                </a:ext>
              </a:extLst>
            </p:cNvPr>
            <p:cNvPicPr>
              <a:picLocks noChangeAspect="1"/>
            </p:cNvPicPr>
            <p:nvPr/>
          </p:nvPicPr>
          <p:blipFill>
            <a:blip r:embed="rId3"/>
            <a:stretch>
              <a:fillRect/>
            </a:stretch>
          </p:blipFill>
          <p:spPr>
            <a:xfrm>
              <a:off x="2358886" y="5227726"/>
              <a:ext cx="1188720" cy="1188720"/>
            </a:xfrm>
            <a:prstGeom prst="rect">
              <a:avLst/>
            </a:prstGeom>
          </p:spPr>
        </p:pic>
        <p:pic>
          <p:nvPicPr>
            <p:cNvPr id="24" name="Picture 23">
              <a:extLst>
                <a:ext uri="{FF2B5EF4-FFF2-40B4-BE49-F238E27FC236}">
                  <a16:creationId xmlns:a16="http://schemas.microsoft.com/office/drawing/2014/main" id="{103A235B-D143-43C7-90A5-16A5376D2D83}"/>
                </a:ext>
              </a:extLst>
            </p:cNvPr>
            <p:cNvPicPr>
              <a:picLocks noChangeAspect="1"/>
            </p:cNvPicPr>
            <p:nvPr/>
          </p:nvPicPr>
          <p:blipFill>
            <a:blip r:embed="rId3"/>
            <a:stretch>
              <a:fillRect/>
            </a:stretch>
          </p:blipFill>
          <p:spPr>
            <a:xfrm>
              <a:off x="4442792" y="5136286"/>
              <a:ext cx="1280160" cy="1280160"/>
            </a:xfrm>
            <a:prstGeom prst="rect">
              <a:avLst/>
            </a:prstGeom>
          </p:spPr>
        </p:pic>
      </p:grpSp>
      <p:grpSp>
        <p:nvGrpSpPr>
          <p:cNvPr id="31" name="Group 30">
            <a:extLst>
              <a:ext uri="{FF2B5EF4-FFF2-40B4-BE49-F238E27FC236}">
                <a16:creationId xmlns:a16="http://schemas.microsoft.com/office/drawing/2014/main" id="{CE9F1133-E18E-4877-B7D0-88B98971A83F}"/>
              </a:ext>
            </a:extLst>
          </p:cNvPr>
          <p:cNvGrpSpPr/>
          <p:nvPr/>
        </p:nvGrpSpPr>
        <p:grpSpPr>
          <a:xfrm>
            <a:off x="420093" y="2403332"/>
            <a:ext cx="5745119" cy="2450105"/>
            <a:chOff x="420093" y="2403332"/>
            <a:chExt cx="5745119" cy="2450105"/>
          </a:xfrm>
        </p:grpSpPr>
        <p:pic>
          <p:nvPicPr>
            <p:cNvPr id="6" name="Picture 5">
              <a:extLst>
                <a:ext uri="{FF2B5EF4-FFF2-40B4-BE49-F238E27FC236}">
                  <a16:creationId xmlns:a16="http://schemas.microsoft.com/office/drawing/2014/main" id="{9CD21063-7DAD-4533-B68B-975451CC83E6}"/>
                </a:ext>
              </a:extLst>
            </p:cNvPr>
            <p:cNvPicPr>
              <a:picLocks noChangeAspect="1"/>
            </p:cNvPicPr>
            <p:nvPr/>
          </p:nvPicPr>
          <p:blipFill>
            <a:blip r:embed="rId3"/>
            <a:stretch>
              <a:fillRect/>
            </a:stretch>
          </p:blipFill>
          <p:spPr>
            <a:xfrm>
              <a:off x="420093" y="3710480"/>
              <a:ext cx="881099" cy="881099"/>
            </a:xfrm>
            <a:prstGeom prst="rect">
              <a:avLst/>
            </a:prstGeom>
          </p:spPr>
        </p:pic>
        <p:pic>
          <p:nvPicPr>
            <p:cNvPr id="7" name="Picture 6">
              <a:extLst>
                <a:ext uri="{FF2B5EF4-FFF2-40B4-BE49-F238E27FC236}">
                  <a16:creationId xmlns:a16="http://schemas.microsoft.com/office/drawing/2014/main" id="{58335649-6BFC-4E74-A74E-F3B909FC1470}"/>
                </a:ext>
              </a:extLst>
            </p:cNvPr>
            <p:cNvPicPr>
              <a:picLocks noChangeAspect="1"/>
            </p:cNvPicPr>
            <p:nvPr/>
          </p:nvPicPr>
          <p:blipFill>
            <a:blip r:embed="rId3"/>
            <a:stretch>
              <a:fillRect/>
            </a:stretch>
          </p:blipFill>
          <p:spPr>
            <a:xfrm>
              <a:off x="1900894" y="3985675"/>
              <a:ext cx="867762" cy="867762"/>
            </a:xfrm>
            <a:prstGeom prst="rect">
              <a:avLst/>
            </a:prstGeom>
          </p:spPr>
        </p:pic>
        <p:pic>
          <p:nvPicPr>
            <p:cNvPr id="8" name="Picture 7">
              <a:extLst>
                <a:ext uri="{FF2B5EF4-FFF2-40B4-BE49-F238E27FC236}">
                  <a16:creationId xmlns:a16="http://schemas.microsoft.com/office/drawing/2014/main" id="{AEE02D5A-68D3-48C4-B3C7-50FC612F8F72}"/>
                </a:ext>
              </a:extLst>
            </p:cNvPr>
            <p:cNvPicPr>
              <a:picLocks noChangeAspect="1"/>
            </p:cNvPicPr>
            <p:nvPr/>
          </p:nvPicPr>
          <p:blipFill>
            <a:blip r:embed="rId3"/>
            <a:stretch>
              <a:fillRect/>
            </a:stretch>
          </p:blipFill>
          <p:spPr>
            <a:xfrm>
              <a:off x="3202538" y="3932496"/>
              <a:ext cx="867763" cy="867763"/>
            </a:xfrm>
            <a:prstGeom prst="rect">
              <a:avLst/>
            </a:prstGeom>
          </p:spPr>
        </p:pic>
        <p:pic>
          <p:nvPicPr>
            <p:cNvPr id="2" name="Picture 1">
              <a:extLst>
                <a:ext uri="{FF2B5EF4-FFF2-40B4-BE49-F238E27FC236}">
                  <a16:creationId xmlns:a16="http://schemas.microsoft.com/office/drawing/2014/main" id="{71E57A7E-64AF-4F48-9461-3BC0E4D89B18}"/>
                </a:ext>
              </a:extLst>
            </p:cNvPr>
            <p:cNvPicPr>
              <a:picLocks noChangeAspect="1"/>
            </p:cNvPicPr>
            <p:nvPr/>
          </p:nvPicPr>
          <p:blipFill>
            <a:blip r:embed="rId3"/>
            <a:stretch>
              <a:fillRect/>
            </a:stretch>
          </p:blipFill>
          <p:spPr>
            <a:xfrm>
              <a:off x="4388607" y="3717149"/>
              <a:ext cx="867763" cy="867763"/>
            </a:xfrm>
            <a:prstGeom prst="rect">
              <a:avLst/>
            </a:prstGeom>
          </p:spPr>
        </p:pic>
        <p:pic>
          <p:nvPicPr>
            <p:cNvPr id="4" name="Picture 3">
              <a:extLst>
                <a:ext uri="{FF2B5EF4-FFF2-40B4-BE49-F238E27FC236}">
                  <a16:creationId xmlns:a16="http://schemas.microsoft.com/office/drawing/2014/main" id="{69DC412E-4AB8-4402-89A2-3AD35FEFC3FA}"/>
                </a:ext>
              </a:extLst>
            </p:cNvPr>
            <p:cNvPicPr>
              <a:picLocks noChangeAspect="1"/>
            </p:cNvPicPr>
            <p:nvPr/>
          </p:nvPicPr>
          <p:blipFill>
            <a:blip r:embed="rId3"/>
            <a:stretch>
              <a:fillRect/>
            </a:stretch>
          </p:blipFill>
          <p:spPr>
            <a:xfrm>
              <a:off x="5297449" y="3732057"/>
              <a:ext cx="867763" cy="867763"/>
            </a:xfrm>
            <a:prstGeom prst="rect">
              <a:avLst/>
            </a:prstGeom>
          </p:spPr>
        </p:pic>
        <p:pic>
          <p:nvPicPr>
            <p:cNvPr id="10" name="Picture 9">
              <a:extLst>
                <a:ext uri="{FF2B5EF4-FFF2-40B4-BE49-F238E27FC236}">
                  <a16:creationId xmlns:a16="http://schemas.microsoft.com/office/drawing/2014/main" id="{294B6653-8E97-4D59-9430-C4C135549D0E}"/>
                </a:ext>
              </a:extLst>
            </p:cNvPr>
            <p:cNvPicPr>
              <a:picLocks noChangeAspect="1"/>
            </p:cNvPicPr>
            <p:nvPr/>
          </p:nvPicPr>
          <p:blipFill>
            <a:blip r:embed="rId3"/>
            <a:stretch>
              <a:fillRect/>
            </a:stretch>
          </p:blipFill>
          <p:spPr>
            <a:xfrm>
              <a:off x="3547606" y="2430580"/>
              <a:ext cx="867763" cy="867763"/>
            </a:xfrm>
            <a:prstGeom prst="rect">
              <a:avLst/>
            </a:prstGeom>
          </p:spPr>
        </p:pic>
        <p:pic>
          <p:nvPicPr>
            <p:cNvPr id="28" name="Picture 27">
              <a:extLst>
                <a:ext uri="{FF2B5EF4-FFF2-40B4-BE49-F238E27FC236}">
                  <a16:creationId xmlns:a16="http://schemas.microsoft.com/office/drawing/2014/main" id="{646CE6E9-46DC-45DB-9434-6B3CBEE0772B}"/>
                </a:ext>
              </a:extLst>
            </p:cNvPr>
            <p:cNvPicPr>
              <a:picLocks noChangeAspect="1"/>
            </p:cNvPicPr>
            <p:nvPr/>
          </p:nvPicPr>
          <p:blipFill>
            <a:blip r:embed="rId3"/>
            <a:stretch>
              <a:fillRect/>
            </a:stretch>
          </p:blipFill>
          <p:spPr>
            <a:xfrm>
              <a:off x="4863567" y="2403332"/>
              <a:ext cx="867763" cy="867763"/>
            </a:xfrm>
            <a:prstGeom prst="rect">
              <a:avLst/>
            </a:prstGeom>
          </p:spPr>
        </p:pic>
      </p:grpSp>
      <p:sp>
        <p:nvSpPr>
          <p:cNvPr id="32" name="TextBox 31">
            <a:extLst>
              <a:ext uri="{FF2B5EF4-FFF2-40B4-BE49-F238E27FC236}">
                <a16:creationId xmlns:a16="http://schemas.microsoft.com/office/drawing/2014/main" id="{81E9F2B6-AEE3-49B5-8660-5DDFDFB6A948}"/>
              </a:ext>
            </a:extLst>
          </p:cNvPr>
          <p:cNvSpPr txBox="1"/>
          <p:nvPr/>
        </p:nvSpPr>
        <p:spPr>
          <a:xfrm>
            <a:off x="6483518" y="3912872"/>
            <a:ext cx="5033175" cy="2431435"/>
          </a:xfrm>
          <a:prstGeom prst="rect">
            <a:avLst/>
          </a:prstGeom>
          <a:noFill/>
        </p:spPr>
        <p:txBody>
          <a:bodyPr wrap="square" rtlCol="0">
            <a:spAutoFit/>
          </a:bodyPr>
          <a:lstStyle/>
          <a:p>
            <a:pPr>
              <a:spcAft>
                <a:spcPts val="600"/>
              </a:spcAft>
            </a:pPr>
            <a:r>
              <a:rPr lang="en-US" sz="2200" dirty="0">
                <a:solidFill>
                  <a:schemeClr val="bg1"/>
                </a:solidFill>
                <a:latin typeface="Comic Sans MS" panose="030F0702030302020204" pitchFamily="66" charset="0"/>
              </a:rPr>
              <a:t>The apex predators would have to compete for food…OR…they would: </a:t>
            </a:r>
          </a:p>
          <a:p>
            <a:pPr marL="457200" indent="-457200">
              <a:spcAft>
                <a:spcPts val="600"/>
              </a:spcAft>
              <a:buFont typeface="Arial" panose="020B0604020202020204" pitchFamily="34" charset="0"/>
              <a:buChar char="•"/>
            </a:pPr>
            <a:r>
              <a:rPr lang="en-US" sz="2200" dirty="0">
                <a:solidFill>
                  <a:schemeClr val="bg1"/>
                </a:solidFill>
                <a:latin typeface="Comic Sans MS" panose="030F0702030302020204" pitchFamily="66" charset="0"/>
              </a:rPr>
              <a:t>Look elsewhere for food</a:t>
            </a:r>
          </a:p>
          <a:p>
            <a:pPr marL="457200" indent="-457200">
              <a:spcAft>
                <a:spcPts val="600"/>
              </a:spcAft>
              <a:buFont typeface="Arial" panose="020B0604020202020204" pitchFamily="34" charset="0"/>
              <a:buChar char="•"/>
            </a:pPr>
            <a:r>
              <a:rPr lang="en-US" sz="2200" dirty="0">
                <a:solidFill>
                  <a:schemeClr val="bg1"/>
                </a:solidFill>
                <a:latin typeface="Comic Sans MS" panose="030F0702030302020204" pitchFamily="66" charset="0"/>
              </a:rPr>
              <a:t>Become sick or diseased</a:t>
            </a:r>
          </a:p>
          <a:p>
            <a:pPr marL="457200" indent="-457200">
              <a:spcAft>
                <a:spcPts val="600"/>
              </a:spcAft>
              <a:buFont typeface="Arial" panose="020B0604020202020204" pitchFamily="34" charset="0"/>
              <a:buChar char="•"/>
            </a:pPr>
            <a:r>
              <a:rPr lang="en-US" sz="2200" dirty="0">
                <a:solidFill>
                  <a:schemeClr val="bg1"/>
                </a:solidFill>
                <a:latin typeface="Comic Sans MS" panose="030F0702030302020204" pitchFamily="66" charset="0"/>
              </a:rPr>
              <a:t>Stop reproducing</a:t>
            </a:r>
          </a:p>
          <a:p>
            <a:pPr marL="457200" indent="-457200">
              <a:spcAft>
                <a:spcPts val="600"/>
              </a:spcAft>
              <a:buFont typeface="Arial" panose="020B0604020202020204" pitchFamily="34" charset="0"/>
              <a:buChar char="•"/>
            </a:pPr>
            <a:r>
              <a:rPr lang="en-US" sz="2200" dirty="0">
                <a:solidFill>
                  <a:schemeClr val="bg1"/>
                </a:solidFill>
                <a:latin typeface="Comic Sans MS" panose="030F0702030302020204" pitchFamily="66" charset="0"/>
              </a:rPr>
              <a:t>Die</a:t>
            </a:r>
          </a:p>
        </p:txBody>
      </p:sp>
      <p:grpSp>
        <p:nvGrpSpPr>
          <p:cNvPr id="11" name="Group 10">
            <a:extLst>
              <a:ext uri="{FF2B5EF4-FFF2-40B4-BE49-F238E27FC236}">
                <a16:creationId xmlns:a16="http://schemas.microsoft.com/office/drawing/2014/main" id="{C94295C1-4F37-4AE8-B71E-C6C451337338}"/>
              </a:ext>
            </a:extLst>
          </p:cNvPr>
          <p:cNvGrpSpPr/>
          <p:nvPr/>
        </p:nvGrpSpPr>
        <p:grpSpPr>
          <a:xfrm>
            <a:off x="577454" y="2041535"/>
            <a:ext cx="2738333" cy="1261534"/>
            <a:chOff x="577454" y="2041535"/>
            <a:chExt cx="2738333" cy="1261534"/>
          </a:xfrm>
        </p:grpSpPr>
        <p:pic>
          <p:nvPicPr>
            <p:cNvPr id="5" name="Picture 4">
              <a:extLst>
                <a:ext uri="{FF2B5EF4-FFF2-40B4-BE49-F238E27FC236}">
                  <a16:creationId xmlns:a16="http://schemas.microsoft.com/office/drawing/2014/main" id="{F4E6841F-CA3D-42AC-9A25-F20CFC225D68}"/>
                </a:ext>
              </a:extLst>
            </p:cNvPr>
            <p:cNvPicPr>
              <a:picLocks noChangeAspect="1"/>
            </p:cNvPicPr>
            <p:nvPr/>
          </p:nvPicPr>
          <p:blipFill>
            <a:blip r:embed="rId3"/>
            <a:stretch>
              <a:fillRect/>
            </a:stretch>
          </p:blipFill>
          <p:spPr>
            <a:xfrm>
              <a:off x="577454" y="2041535"/>
              <a:ext cx="1256808" cy="1256808"/>
            </a:xfrm>
            <a:prstGeom prst="rect">
              <a:avLst/>
            </a:prstGeom>
          </p:spPr>
        </p:pic>
        <p:pic>
          <p:nvPicPr>
            <p:cNvPr id="9" name="Picture 8">
              <a:extLst>
                <a:ext uri="{FF2B5EF4-FFF2-40B4-BE49-F238E27FC236}">
                  <a16:creationId xmlns:a16="http://schemas.microsoft.com/office/drawing/2014/main" id="{CB11ABB6-5BBB-4C8C-B008-F1453E6A76E7}"/>
                </a:ext>
              </a:extLst>
            </p:cNvPr>
            <p:cNvPicPr>
              <a:picLocks noChangeAspect="1"/>
            </p:cNvPicPr>
            <p:nvPr/>
          </p:nvPicPr>
          <p:blipFill>
            <a:blip r:embed="rId3"/>
            <a:stretch>
              <a:fillRect/>
            </a:stretch>
          </p:blipFill>
          <p:spPr>
            <a:xfrm>
              <a:off x="2058979" y="2046261"/>
              <a:ext cx="1256808" cy="1256808"/>
            </a:xfrm>
            <a:prstGeom prst="rect">
              <a:avLst/>
            </a:prstGeom>
          </p:spPr>
        </p:pic>
      </p:grpSp>
    </p:spTree>
    <p:extLst>
      <p:ext uri="{BB962C8B-B14F-4D97-AF65-F5344CB8AC3E}">
        <p14:creationId xmlns:p14="http://schemas.microsoft.com/office/powerpoint/2010/main" val="247798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31677" y="811278"/>
            <a:ext cx="10487673" cy="8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600"/>
              </a:spcBef>
            </a:pPr>
            <a:r>
              <a:rPr lang="en-US" dirty="0">
                <a:latin typeface="Comic Sans MS" panose="030F0702030302020204" pitchFamily="66" charset="0"/>
              </a:rPr>
              <a:t>What other things may occur that could effect the food web in this ecosystem? </a:t>
            </a:r>
          </a:p>
        </p:txBody>
      </p:sp>
      <p:sp>
        <p:nvSpPr>
          <p:cNvPr id="30" name="TextBox 29">
            <a:extLst>
              <a:ext uri="{FF2B5EF4-FFF2-40B4-BE49-F238E27FC236}">
                <a16:creationId xmlns:a16="http://schemas.microsoft.com/office/drawing/2014/main" id="{A842AA4D-DF03-4D06-9189-E385D2E63077}"/>
              </a:ext>
            </a:extLst>
          </p:cNvPr>
          <p:cNvSpPr txBox="1"/>
          <p:nvPr/>
        </p:nvSpPr>
        <p:spPr>
          <a:xfrm>
            <a:off x="4114800" y="2170870"/>
            <a:ext cx="8077199" cy="707886"/>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000" b="1">
                <a:solidFill>
                  <a:schemeClr val="bg1"/>
                </a:solidFill>
                <a:latin typeface="Comic Sans MS" panose="030F0702030302020204" pitchFamily="66" charset="0"/>
              </a:rPr>
              <a:t>Drought</a:t>
            </a:r>
            <a:r>
              <a:rPr lang="en-US" sz="2000">
                <a:solidFill>
                  <a:schemeClr val="bg1"/>
                </a:solidFill>
                <a:latin typeface="Comic Sans MS" panose="030F0702030302020204" pitchFamily="66" charset="0"/>
              </a:rPr>
              <a:t> </a:t>
            </a:r>
            <a:r>
              <a:rPr lang="en-US" sz="2000" dirty="0">
                <a:solidFill>
                  <a:schemeClr val="bg1"/>
                </a:solidFill>
                <a:latin typeface="Comic Sans MS" panose="030F0702030302020204" pitchFamily="66" charset="0"/>
              </a:rPr>
              <a:t>(long period with little or no rain) could cause plants to die or cause them to not produce as much fruit and berries.</a:t>
            </a:r>
          </a:p>
        </p:txBody>
      </p:sp>
      <p:pic>
        <p:nvPicPr>
          <p:cNvPr id="3" name="Picture 2">
            <a:extLst>
              <a:ext uri="{FF2B5EF4-FFF2-40B4-BE49-F238E27FC236}">
                <a16:creationId xmlns:a16="http://schemas.microsoft.com/office/drawing/2014/main" id="{AB42ECC2-4CB2-4B7A-8F82-B672D4BC3BD4}"/>
              </a:ext>
            </a:extLst>
          </p:cNvPr>
          <p:cNvPicPr>
            <a:picLocks noChangeAspect="1"/>
          </p:cNvPicPr>
          <p:nvPr/>
        </p:nvPicPr>
        <p:blipFill rotWithShape="1">
          <a:blip r:embed="rId2"/>
          <a:srcRect l="3885" t="3887" r="4174" b="2609"/>
          <a:stretch/>
        </p:blipFill>
        <p:spPr>
          <a:xfrm>
            <a:off x="238541" y="2141521"/>
            <a:ext cx="3741172" cy="2940055"/>
          </a:xfrm>
          <a:prstGeom prst="rect">
            <a:avLst/>
          </a:prstGeom>
        </p:spPr>
      </p:pic>
      <p:sp>
        <p:nvSpPr>
          <p:cNvPr id="5" name="TextBox 4">
            <a:extLst>
              <a:ext uri="{FF2B5EF4-FFF2-40B4-BE49-F238E27FC236}">
                <a16:creationId xmlns:a16="http://schemas.microsoft.com/office/drawing/2014/main" id="{8CEAC26E-4013-4687-A155-D0F9D3674D41}"/>
              </a:ext>
            </a:extLst>
          </p:cNvPr>
          <p:cNvSpPr txBox="1"/>
          <p:nvPr/>
        </p:nvSpPr>
        <p:spPr>
          <a:xfrm>
            <a:off x="4081671" y="2964503"/>
            <a:ext cx="8077198" cy="1015663"/>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000" b="1" dirty="0">
                <a:solidFill>
                  <a:schemeClr val="bg1"/>
                </a:solidFill>
                <a:latin typeface="Comic Sans MS" panose="030F0702030302020204" pitchFamily="66" charset="0"/>
              </a:rPr>
              <a:t>Human development </a:t>
            </a:r>
            <a:r>
              <a:rPr lang="en-US" sz="2000" dirty="0">
                <a:solidFill>
                  <a:schemeClr val="bg1"/>
                </a:solidFill>
                <a:latin typeface="Comic Sans MS" panose="030F0702030302020204" pitchFamily="66" charset="0"/>
              </a:rPr>
              <a:t>(such as new roads, houses, shopping malls) can remove or reduce the amount of plants and animals (food) available for other wildlife.</a:t>
            </a:r>
          </a:p>
        </p:txBody>
      </p:sp>
      <p:sp>
        <p:nvSpPr>
          <p:cNvPr id="7" name="TextBox 6">
            <a:extLst>
              <a:ext uri="{FF2B5EF4-FFF2-40B4-BE49-F238E27FC236}">
                <a16:creationId xmlns:a16="http://schemas.microsoft.com/office/drawing/2014/main" id="{481EC7DF-532A-4413-B3D4-BDBA2B1E234B}"/>
              </a:ext>
            </a:extLst>
          </p:cNvPr>
          <p:cNvSpPr txBox="1"/>
          <p:nvPr/>
        </p:nvSpPr>
        <p:spPr>
          <a:xfrm>
            <a:off x="4081671" y="4065913"/>
            <a:ext cx="7967869" cy="1015663"/>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000" b="1" dirty="0">
                <a:solidFill>
                  <a:schemeClr val="bg1"/>
                </a:solidFill>
                <a:latin typeface="Comic Sans MS" panose="030F0702030302020204" pitchFamily="66" charset="0"/>
              </a:rPr>
              <a:t>Non-native, invasive plants or animals </a:t>
            </a:r>
            <a:r>
              <a:rPr lang="en-US" sz="2000" dirty="0">
                <a:solidFill>
                  <a:schemeClr val="bg1"/>
                </a:solidFill>
                <a:latin typeface="Comic Sans MS" panose="030F0702030302020204" pitchFamily="66" charset="0"/>
              </a:rPr>
              <a:t>could invade the ecosystem and cause competition with the native species for food sources. </a:t>
            </a:r>
          </a:p>
        </p:txBody>
      </p:sp>
      <p:sp>
        <p:nvSpPr>
          <p:cNvPr id="8" name="TextBox 7">
            <a:extLst>
              <a:ext uri="{FF2B5EF4-FFF2-40B4-BE49-F238E27FC236}">
                <a16:creationId xmlns:a16="http://schemas.microsoft.com/office/drawing/2014/main" id="{4EF570CF-DEA1-411B-A968-9FDEEBBDC660}"/>
              </a:ext>
            </a:extLst>
          </p:cNvPr>
          <p:cNvSpPr txBox="1"/>
          <p:nvPr/>
        </p:nvSpPr>
        <p:spPr>
          <a:xfrm>
            <a:off x="0" y="5210206"/>
            <a:ext cx="12125738" cy="707886"/>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000" b="1" dirty="0">
                <a:solidFill>
                  <a:schemeClr val="bg1"/>
                </a:solidFill>
                <a:latin typeface="Comic Sans MS" panose="030F0702030302020204" pitchFamily="66" charset="0"/>
              </a:rPr>
              <a:t>Other apex predators </a:t>
            </a:r>
            <a:r>
              <a:rPr lang="en-US" sz="2000" dirty="0">
                <a:solidFill>
                  <a:schemeClr val="bg1"/>
                </a:solidFill>
                <a:latin typeface="Comic Sans MS" panose="030F0702030302020204" pitchFamily="66" charset="0"/>
              </a:rPr>
              <a:t>could move into the ecosystem looking for food and the apex predators could wipe out the population of some of the other animals. </a:t>
            </a:r>
          </a:p>
        </p:txBody>
      </p:sp>
      <p:sp>
        <p:nvSpPr>
          <p:cNvPr id="9" name="TextBox 8">
            <a:extLst>
              <a:ext uri="{FF2B5EF4-FFF2-40B4-BE49-F238E27FC236}">
                <a16:creationId xmlns:a16="http://schemas.microsoft.com/office/drawing/2014/main" id="{CF2EBBDC-2F64-4A74-8116-3E273F8932A7}"/>
              </a:ext>
            </a:extLst>
          </p:cNvPr>
          <p:cNvSpPr txBox="1"/>
          <p:nvPr/>
        </p:nvSpPr>
        <p:spPr>
          <a:xfrm>
            <a:off x="33131" y="6046722"/>
            <a:ext cx="12125738" cy="707886"/>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000" b="1" dirty="0">
                <a:solidFill>
                  <a:schemeClr val="bg1"/>
                </a:solidFill>
                <a:latin typeface="Comic Sans MS" panose="030F0702030302020204" pitchFamily="66" charset="0"/>
              </a:rPr>
              <a:t>Diseases or fungi </a:t>
            </a:r>
            <a:r>
              <a:rPr lang="en-US" sz="2000" dirty="0">
                <a:solidFill>
                  <a:schemeClr val="bg1"/>
                </a:solidFill>
                <a:latin typeface="Comic Sans MS" panose="030F0702030302020204" pitchFamily="66" charset="0"/>
              </a:rPr>
              <a:t>could attack a population of a specific plant or animal in an ecosystem, which would reduce the food sources in the food web in that ecosystem. </a:t>
            </a:r>
          </a:p>
        </p:txBody>
      </p:sp>
    </p:spTree>
    <p:extLst>
      <p:ext uri="{BB962C8B-B14F-4D97-AF65-F5344CB8AC3E}">
        <p14:creationId xmlns:p14="http://schemas.microsoft.com/office/powerpoint/2010/main" val="31342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0" y="883398"/>
            <a:ext cx="10558021" cy="747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0000"/>
              </a:lnSpc>
              <a:spcBef>
                <a:spcPts val="600"/>
              </a:spcBef>
            </a:pPr>
            <a:r>
              <a:rPr lang="en-US" sz="3400" dirty="0">
                <a:latin typeface="Comic Sans MS" panose="030F0702030302020204" pitchFamily="66" charset="0"/>
              </a:rPr>
              <a:t>What organisms are dependent on one another for food and energy in our outdoor classroom? </a:t>
            </a:r>
          </a:p>
        </p:txBody>
      </p:sp>
      <p:sp>
        <p:nvSpPr>
          <p:cNvPr id="6" name="TextBox 5">
            <a:extLst>
              <a:ext uri="{FF2B5EF4-FFF2-40B4-BE49-F238E27FC236}">
                <a16:creationId xmlns:a16="http://schemas.microsoft.com/office/drawing/2014/main" id="{22B3BD4D-6061-4127-ADEA-A46A70762EE8}"/>
              </a:ext>
            </a:extLst>
          </p:cNvPr>
          <p:cNvSpPr txBox="1"/>
          <p:nvPr/>
        </p:nvSpPr>
        <p:spPr>
          <a:xfrm>
            <a:off x="158710" y="2063757"/>
            <a:ext cx="2506036" cy="1569660"/>
          </a:xfrm>
          <a:prstGeom prst="rect">
            <a:avLst/>
          </a:prstGeom>
          <a:noFill/>
        </p:spPr>
        <p:txBody>
          <a:bodyPr wrap="square" rtlCol="0">
            <a:spAutoFit/>
          </a:bodyPr>
          <a:lstStyle/>
          <a:p>
            <a:r>
              <a:rPr lang="en-US" sz="2400" b="1" dirty="0">
                <a:solidFill>
                  <a:schemeClr val="bg1"/>
                </a:solidFill>
                <a:latin typeface="Comic Sans MS" panose="030F0702030302020204" pitchFamily="66" charset="0"/>
              </a:rPr>
              <a:t>Producers</a:t>
            </a:r>
            <a:r>
              <a:rPr lang="en-US" sz="2400" dirty="0">
                <a:solidFill>
                  <a:schemeClr val="bg1"/>
                </a:solidFill>
                <a:latin typeface="Comic Sans MS" panose="030F0702030302020204" pitchFamily="66" charset="0"/>
              </a:rPr>
              <a:t> like…</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grass</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bushes</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wildflowers. </a:t>
            </a:r>
          </a:p>
        </p:txBody>
      </p:sp>
      <p:sp>
        <p:nvSpPr>
          <p:cNvPr id="9" name="TextBox 8">
            <a:extLst>
              <a:ext uri="{FF2B5EF4-FFF2-40B4-BE49-F238E27FC236}">
                <a16:creationId xmlns:a16="http://schemas.microsoft.com/office/drawing/2014/main" id="{183839B1-0360-4E02-9ECB-7588E1CB4AF2}"/>
              </a:ext>
            </a:extLst>
          </p:cNvPr>
          <p:cNvSpPr txBox="1"/>
          <p:nvPr/>
        </p:nvSpPr>
        <p:spPr>
          <a:xfrm>
            <a:off x="570590" y="3633417"/>
            <a:ext cx="2619158" cy="1569660"/>
          </a:xfrm>
          <a:prstGeom prst="rect">
            <a:avLst/>
          </a:prstGeom>
          <a:noFill/>
        </p:spPr>
        <p:txBody>
          <a:bodyPr wrap="square" rtlCol="0">
            <a:spAutoFit/>
          </a:bodyPr>
          <a:lstStyle/>
          <a:p>
            <a:r>
              <a:rPr lang="en-US" sz="2400" b="1" dirty="0">
                <a:solidFill>
                  <a:schemeClr val="bg1"/>
                </a:solidFill>
                <a:latin typeface="Comic Sans MS" panose="030F0702030302020204" pitchFamily="66" charset="0"/>
              </a:rPr>
              <a:t>Consumers</a:t>
            </a:r>
            <a:r>
              <a:rPr lang="en-US" sz="2400" dirty="0">
                <a:solidFill>
                  <a:schemeClr val="bg1"/>
                </a:solidFill>
                <a:latin typeface="Comic Sans MS" panose="030F0702030302020204" pitchFamily="66" charset="0"/>
              </a:rPr>
              <a:t> like…</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grasshoppers</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rabbits</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hawks. </a:t>
            </a:r>
          </a:p>
        </p:txBody>
      </p:sp>
      <p:sp>
        <p:nvSpPr>
          <p:cNvPr id="10" name="TextBox 9">
            <a:extLst>
              <a:ext uri="{FF2B5EF4-FFF2-40B4-BE49-F238E27FC236}">
                <a16:creationId xmlns:a16="http://schemas.microsoft.com/office/drawing/2014/main" id="{C5BF651D-2DA8-4740-A59C-F6C3176F5541}"/>
              </a:ext>
            </a:extLst>
          </p:cNvPr>
          <p:cNvSpPr txBox="1"/>
          <p:nvPr/>
        </p:nvSpPr>
        <p:spPr>
          <a:xfrm>
            <a:off x="880807" y="5189772"/>
            <a:ext cx="3358945" cy="1569660"/>
          </a:xfrm>
          <a:prstGeom prst="rect">
            <a:avLst/>
          </a:prstGeom>
          <a:noFill/>
        </p:spPr>
        <p:txBody>
          <a:bodyPr wrap="square" rtlCol="0">
            <a:spAutoFit/>
          </a:bodyPr>
          <a:lstStyle/>
          <a:p>
            <a:r>
              <a:rPr lang="en-US" sz="2400" b="1" dirty="0">
                <a:solidFill>
                  <a:schemeClr val="bg1"/>
                </a:solidFill>
                <a:latin typeface="Comic Sans MS" panose="030F0702030302020204" pitchFamily="66" charset="0"/>
              </a:rPr>
              <a:t>Decomposers</a:t>
            </a:r>
            <a:r>
              <a:rPr lang="en-US" sz="2400" dirty="0">
                <a:solidFill>
                  <a:schemeClr val="bg1"/>
                </a:solidFill>
                <a:latin typeface="Comic Sans MS" panose="030F0702030302020204" pitchFamily="66" charset="0"/>
              </a:rPr>
              <a:t> like…</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bacteria</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earthworms</a:t>
            </a:r>
          </a:p>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fungi (mushrooms). </a:t>
            </a:r>
          </a:p>
        </p:txBody>
      </p:sp>
      <p:pic>
        <p:nvPicPr>
          <p:cNvPr id="5122" name="Picture 2" descr="Image result for food web diagram with decomposers">
            <a:extLst>
              <a:ext uri="{FF2B5EF4-FFF2-40B4-BE49-F238E27FC236}">
                <a16:creationId xmlns:a16="http://schemas.microsoft.com/office/drawing/2014/main" id="{B175CCD5-BE7B-4BF2-A06C-BC71085F1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2686833"/>
            <a:ext cx="4762500" cy="31718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F2A44D-DA73-4112-9DE0-53AB938953FA}"/>
              </a:ext>
            </a:extLst>
          </p:cNvPr>
          <p:cNvSpPr txBox="1"/>
          <p:nvPr/>
        </p:nvSpPr>
        <p:spPr>
          <a:xfrm>
            <a:off x="8477250" y="2171478"/>
            <a:ext cx="3714749" cy="2246769"/>
          </a:xfrm>
          <a:prstGeom prst="rect">
            <a:avLst/>
          </a:prstGeom>
          <a:noFill/>
        </p:spPr>
        <p:txBody>
          <a:bodyPr wrap="square" rtlCol="0">
            <a:spAutoFit/>
          </a:bodyPr>
          <a:lstStyle/>
          <a:p>
            <a:pPr algn="ctr"/>
            <a:r>
              <a:rPr lang="en-US" sz="2800" b="1" dirty="0">
                <a:solidFill>
                  <a:srgbClr val="FFFF00"/>
                </a:solidFill>
                <a:latin typeface="Comic Sans MS" panose="030F0702030302020204" pitchFamily="66" charset="0"/>
              </a:rPr>
              <a:t>What would a FOOD WEB for the organisms in our outdoor classroom look like?</a:t>
            </a:r>
            <a:endParaRPr lang="en-US" sz="2800" dirty="0">
              <a:solidFill>
                <a:srgbClr val="FFFF00"/>
              </a:solidFill>
              <a:latin typeface="Comic Sans MS" panose="030F0702030302020204" pitchFamily="66" charset="0"/>
            </a:endParaRPr>
          </a:p>
        </p:txBody>
      </p:sp>
      <p:sp>
        <p:nvSpPr>
          <p:cNvPr id="11" name="TextBox 10">
            <a:extLst>
              <a:ext uri="{FF2B5EF4-FFF2-40B4-BE49-F238E27FC236}">
                <a16:creationId xmlns:a16="http://schemas.microsoft.com/office/drawing/2014/main" id="{4E4241CE-2F38-4C19-976E-D8C80DCF8DD2}"/>
              </a:ext>
            </a:extLst>
          </p:cNvPr>
          <p:cNvSpPr txBox="1"/>
          <p:nvPr/>
        </p:nvSpPr>
        <p:spPr>
          <a:xfrm>
            <a:off x="8477250" y="4528571"/>
            <a:ext cx="3608734" cy="2308324"/>
          </a:xfrm>
          <a:prstGeom prst="rect">
            <a:avLst/>
          </a:prstGeom>
          <a:noFill/>
        </p:spPr>
        <p:txBody>
          <a:bodyPr wrap="square" rtlCol="0">
            <a:spAutoFit/>
          </a:bodyPr>
          <a:lstStyle/>
          <a:p>
            <a:pPr algn="ctr"/>
            <a:r>
              <a:rPr lang="en-US" sz="2400" dirty="0">
                <a:latin typeface="Comic Sans MS" panose="030F0702030302020204" pitchFamily="66" charset="0"/>
              </a:rPr>
              <a:t>*Be sure to use the </a:t>
            </a:r>
            <a:r>
              <a:rPr lang="en-US" sz="2400" dirty="0">
                <a:solidFill>
                  <a:srgbClr val="FFFF00"/>
                </a:solidFill>
                <a:latin typeface="Comic Sans MS" panose="030F0702030302020204" pitchFamily="66" charset="0"/>
              </a:rPr>
              <a:t>Example Food Chain Components Chart and AWF’s Common Wildlife webpages </a:t>
            </a:r>
            <a:r>
              <a:rPr lang="en-US" sz="2400" dirty="0">
                <a:latin typeface="Comic Sans MS" panose="030F0702030302020204" pitchFamily="66" charset="0"/>
              </a:rPr>
              <a:t>with your activity sheets.</a:t>
            </a:r>
          </a:p>
        </p:txBody>
      </p:sp>
    </p:spTree>
    <p:extLst>
      <p:ext uri="{BB962C8B-B14F-4D97-AF65-F5344CB8AC3E}">
        <p14:creationId xmlns:p14="http://schemas.microsoft.com/office/powerpoint/2010/main" val="12389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BA9574B-D735-4906-BAC0-469DC4C87A73}"/>
              </a:ext>
            </a:extLst>
          </p:cNvPr>
          <p:cNvSpPr txBox="1"/>
          <p:nvPr/>
        </p:nvSpPr>
        <p:spPr>
          <a:xfrm>
            <a:off x="75099" y="2087177"/>
            <a:ext cx="11921431" cy="1200329"/>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A </a:t>
            </a:r>
            <a:r>
              <a:rPr lang="en-US" sz="2400" b="1" dirty="0">
                <a:solidFill>
                  <a:schemeClr val="bg1"/>
                </a:solidFill>
                <a:latin typeface="Comic Sans MS" panose="030F0702030302020204" pitchFamily="66" charset="0"/>
              </a:rPr>
              <a:t>food chain </a:t>
            </a:r>
            <a:r>
              <a:rPr lang="en-US" sz="2400" dirty="0">
                <a:solidFill>
                  <a:schemeClr val="bg1"/>
                </a:solidFill>
                <a:latin typeface="Comic Sans MS" panose="030F0702030302020204" pitchFamily="66" charset="0"/>
              </a:rPr>
              <a:t>is a sequence of organisms (plants &amp; animals) where each organism provides food and energy for the next link (or organism) in the chain.  Food chains demonstrate how these organisms are dependent on one another in an ecosystem.</a:t>
            </a:r>
          </a:p>
        </p:txBody>
      </p:sp>
      <p:sp>
        <p:nvSpPr>
          <p:cNvPr id="12" name="Title 1">
            <a:extLst>
              <a:ext uri="{FF2B5EF4-FFF2-40B4-BE49-F238E27FC236}">
                <a16:creationId xmlns:a16="http://schemas.microsoft.com/office/drawing/2014/main" id="{B8B563D1-6539-448C-AC3C-18997BC290A7}"/>
              </a:ext>
            </a:extLst>
          </p:cNvPr>
          <p:cNvSpPr txBox="1">
            <a:spLocks/>
          </p:cNvSpPr>
          <p:nvPr/>
        </p:nvSpPr>
        <p:spPr>
          <a:xfrm>
            <a:off x="1368458" y="809324"/>
            <a:ext cx="9151855" cy="8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0000"/>
              </a:lnSpc>
              <a:spcBef>
                <a:spcPts val="600"/>
              </a:spcBef>
            </a:pPr>
            <a:r>
              <a:rPr lang="en-US" sz="4000" dirty="0">
                <a:latin typeface="Comic Sans MS" panose="030F0702030302020204" pitchFamily="66" charset="0"/>
              </a:rPr>
              <a:t>To review…What is a Food Chain?</a:t>
            </a:r>
          </a:p>
        </p:txBody>
      </p:sp>
      <p:sp>
        <p:nvSpPr>
          <p:cNvPr id="11" name="TextBox 10">
            <a:extLst>
              <a:ext uri="{FF2B5EF4-FFF2-40B4-BE49-F238E27FC236}">
                <a16:creationId xmlns:a16="http://schemas.microsoft.com/office/drawing/2014/main" id="{9272D8AF-DC71-41D8-9D74-2FDE11AEAABD}"/>
              </a:ext>
            </a:extLst>
          </p:cNvPr>
          <p:cNvSpPr txBox="1"/>
          <p:nvPr/>
        </p:nvSpPr>
        <p:spPr>
          <a:xfrm>
            <a:off x="10143393" y="5251263"/>
            <a:ext cx="1733939" cy="880562"/>
          </a:xfrm>
          <a:prstGeom prst="rect">
            <a:avLst/>
          </a:prstGeom>
          <a:noFill/>
        </p:spPr>
        <p:txBody>
          <a:bodyPr wrap="square" rtlCol="0">
            <a:spAutoFit/>
          </a:bodyPr>
          <a:lstStyle/>
          <a:p>
            <a:pPr algn="ctr">
              <a:lnSpc>
                <a:spcPct val="110000"/>
              </a:lnSpc>
            </a:pPr>
            <a:r>
              <a:rPr lang="en-US" sz="2400" dirty="0">
                <a:solidFill>
                  <a:schemeClr val="bg1"/>
                </a:solidFill>
                <a:latin typeface="Comic Sans MS" panose="030F0702030302020204" pitchFamily="66" charset="0"/>
                <a:sym typeface="Wingdings" panose="05000000000000000000" pitchFamily="2" charset="2"/>
              </a:rPr>
              <a:t>Hawk eats snake…</a:t>
            </a:r>
            <a:endParaRPr lang="en-US" sz="2400" dirty="0">
              <a:solidFill>
                <a:schemeClr val="bg1"/>
              </a:solidFill>
              <a:latin typeface="Comic Sans MS" panose="030F0702030302020204" pitchFamily="66" charset="0"/>
            </a:endParaRPr>
          </a:p>
        </p:txBody>
      </p:sp>
      <p:sp>
        <p:nvSpPr>
          <p:cNvPr id="18" name="TextBox 17">
            <a:extLst>
              <a:ext uri="{FF2B5EF4-FFF2-40B4-BE49-F238E27FC236}">
                <a16:creationId xmlns:a16="http://schemas.microsoft.com/office/drawing/2014/main" id="{DA89C2B9-75CB-4A32-B242-8D76AA9B4A48}"/>
              </a:ext>
            </a:extLst>
          </p:cNvPr>
          <p:cNvSpPr txBox="1"/>
          <p:nvPr/>
        </p:nvSpPr>
        <p:spPr>
          <a:xfrm>
            <a:off x="8093805" y="5251263"/>
            <a:ext cx="1754839" cy="880562"/>
          </a:xfrm>
          <a:prstGeom prst="rect">
            <a:avLst/>
          </a:prstGeom>
          <a:noFill/>
        </p:spPr>
        <p:txBody>
          <a:bodyPr wrap="square" rtlCol="0">
            <a:spAutoFit/>
          </a:bodyPr>
          <a:lstStyle/>
          <a:p>
            <a:pPr algn="ctr">
              <a:lnSpc>
                <a:spcPct val="110000"/>
              </a:lnSpc>
            </a:pPr>
            <a:r>
              <a:rPr lang="en-US" sz="2400" dirty="0">
                <a:solidFill>
                  <a:schemeClr val="bg1"/>
                </a:solidFill>
                <a:latin typeface="Comic Sans MS" panose="030F0702030302020204" pitchFamily="66" charset="0"/>
                <a:sym typeface="Wingdings" panose="05000000000000000000" pitchFamily="2" charset="2"/>
              </a:rPr>
              <a:t>Snake eats toad…</a:t>
            </a:r>
            <a:endParaRPr lang="en-US" sz="2400" dirty="0">
              <a:solidFill>
                <a:schemeClr val="bg1"/>
              </a:solidFill>
              <a:latin typeface="Comic Sans MS" panose="030F0702030302020204" pitchFamily="66" charset="0"/>
            </a:endParaRPr>
          </a:p>
        </p:txBody>
      </p:sp>
      <p:sp>
        <p:nvSpPr>
          <p:cNvPr id="19" name="TextBox 18">
            <a:extLst>
              <a:ext uri="{FF2B5EF4-FFF2-40B4-BE49-F238E27FC236}">
                <a16:creationId xmlns:a16="http://schemas.microsoft.com/office/drawing/2014/main" id="{63EC419D-AEB2-4F73-905B-F0E5FD0E4DFC}"/>
              </a:ext>
            </a:extLst>
          </p:cNvPr>
          <p:cNvSpPr txBox="1"/>
          <p:nvPr/>
        </p:nvSpPr>
        <p:spPr>
          <a:xfrm>
            <a:off x="5388198" y="5249590"/>
            <a:ext cx="2137495" cy="880562"/>
          </a:xfrm>
          <a:prstGeom prst="rect">
            <a:avLst/>
          </a:prstGeom>
          <a:noFill/>
        </p:spPr>
        <p:txBody>
          <a:bodyPr wrap="square" rtlCol="0">
            <a:spAutoFit/>
          </a:bodyPr>
          <a:lstStyle/>
          <a:p>
            <a:pPr algn="ctr">
              <a:lnSpc>
                <a:spcPct val="110000"/>
              </a:lnSpc>
            </a:pPr>
            <a:r>
              <a:rPr lang="en-US" sz="2400" dirty="0">
                <a:solidFill>
                  <a:schemeClr val="bg1"/>
                </a:solidFill>
                <a:latin typeface="Comic Sans MS" panose="030F0702030302020204" pitchFamily="66" charset="0"/>
                <a:sym typeface="Wingdings" panose="05000000000000000000" pitchFamily="2" charset="2"/>
              </a:rPr>
              <a:t>Toad eats grasshopper…</a:t>
            </a:r>
            <a:endParaRPr lang="en-US" sz="2400" dirty="0">
              <a:solidFill>
                <a:schemeClr val="bg1"/>
              </a:solidFill>
              <a:latin typeface="Comic Sans MS" panose="030F0702030302020204" pitchFamily="66" charset="0"/>
            </a:endParaRPr>
          </a:p>
        </p:txBody>
      </p:sp>
      <p:sp>
        <p:nvSpPr>
          <p:cNvPr id="20" name="TextBox 19">
            <a:extLst>
              <a:ext uri="{FF2B5EF4-FFF2-40B4-BE49-F238E27FC236}">
                <a16:creationId xmlns:a16="http://schemas.microsoft.com/office/drawing/2014/main" id="{3FD1861F-450E-491C-BDBB-76D28371ECDD}"/>
              </a:ext>
            </a:extLst>
          </p:cNvPr>
          <p:cNvSpPr txBox="1"/>
          <p:nvPr/>
        </p:nvSpPr>
        <p:spPr>
          <a:xfrm>
            <a:off x="2802000" y="5249590"/>
            <a:ext cx="2129720" cy="880562"/>
          </a:xfrm>
          <a:prstGeom prst="rect">
            <a:avLst/>
          </a:prstGeom>
          <a:noFill/>
        </p:spPr>
        <p:txBody>
          <a:bodyPr wrap="square" rtlCol="0">
            <a:spAutoFit/>
          </a:bodyPr>
          <a:lstStyle/>
          <a:p>
            <a:pPr algn="ctr">
              <a:lnSpc>
                <a:spcPct val="110000"/>
              </a:lnSpc>
            </a:pPr>
            <a:r>
              <a:rPr lang="en-US" sz="2400" dirty="0">
                <a:solidFill>
                  <a:schemeClr val="bg1"/>
                </a:solidFill>
                <a:latin typeface="Comic Sans MS" panose="030F0702030302020204" pitchFamily="66" charset="0"/>
                <a:sym typeface="Wingdings" panose="05000000000000000000" pitchFamily="2" charset="2"/>
              </a:rPr>
              <a:t>Grasshopper eats plant…</a:t>
            </a:r>
            <a:endParaRPr lang="en-US" sz="2400" dirty="0">
              <a:solidFill>
                <a:schemeClr val="bg1"/>
              </a:solidFill>
              <a:latin typeface="Comic Sans MS" panose="030F0702030302020204" pitchFamily="66" charset="0"/>
            </a:endParaRPr>
          </a:p>
        </p:txBody>
      </p:sp>
      <p:pic>
        <p:nvPicPr>
          <p:cNvPr id="1026" name="Picture 2" descr="Image result for red-tailed hawk eating snake">
            <a:extLst>
              <a:ext uri="{FF2B5EF4-FFF2-40B4-BE49-F238E27FC236}">
                <a16:creationId xmlns:a16="http://schemas.microsoft.com/office/drawing/2014/main" id="{05E41438-B472-4D83-BA51-0005703305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92" r="27320"/>
          <a:stretch/>
        </p:blipFill>
        <p:spPr bwMode="auto">
          <a:xfrm flipH="1">
            <a:off x="10338777" y="3422463"/>
            <a:ext cx="1343172"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41692EC-7409-43B1-A684-1C3AC8D363FF}"/>
              </a:ext>
            </a:extLst>
          </p:cNvPr>
          <p:cNvPicPr>
            <a:picLocks noChangeAspect="1"/>
          </p:cNvPicPr>
          <p:nvPr/>
        </p:nvPicPr>
        <p:blipFill rotWithShape="1">
          <a:blip r:embed="rId3"/>
          <a:srcRect l="6931" t="29162" r="36877"/>
          <a:stretch/>
        </p:blipFill>
        <p:spPr>
          <a:xfrm>
            <a:off x="7886809" y="3456300"/>
            <a:ext cx="2168830" cy="1828800"/>
          </a:xfrm>
          <a:prstGeom prst="rect">
            <a:avLst/>
          </a:prstGeom>
          <a:ln>
            <a:solidFill>
              <a:schemeClr val="bg1"/>
            </a:solidFill>
          </a:ln>
        </p:spPr>
      </p:pic>
      <p:pic>
        <p:nvPicPr>
          <p:cNvPr id="1028" name="Picture 4" descr="See the source image">
            <a:extLst>
              <a:ext uri="{FF2B5EF4-FFF2-40B4-BE49-F238E27FC236}">
                <a16:creationId xmlns:a16="http://schemas.microsoft.com/office/drawing/2014/main" id="{FA2B3B35-E49E-40A2-8589-C8E13FB89D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13" t="20223" r="26393" b="6069"/>
          <a:stretch/>
        </p:blipFill>
        <p:spPr bwMode="auto">
          <a:xfrm>
            <a:off x="5310221" y="3456300"/>
            <a:ext cx="2293450"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Image result for photo of grasshopper eating">
            <a:extLst>
              <a:ext uri="{FF2B5EF4-FFF2-40B4-BE49-F238E27FC236}">
                <a16:creationId xmlns:a16="http://schemas.microsoft.com/office/drawing/2014/main" id="{29F5CAA7-603B-458F-BA2B-FF14DD793F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02" r="11946"/>
          <a:stretch/>
        </p:blipFill>
        <p:spPr bwMode="auto">
          <a:xfrm>
            <a:off x="2709833" y="3456300"/>
            <a:ext cx="2317250"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4" name="Picture 2" descr="Image result for photo of partially eaten leaves on plant with sunlight">
            <a:extLst>
              <a:ext uri="{FF2B5EF4-FFF2-40B4-BE49-F238E27FC236}">
                <a16:creationId xmlns:a16="http://schemas.microsoft.com/office/drawing/2014/main" id="{C6732AC3-D5F0-43C1-A13B-FE062A343B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423"/>
          <a:stretch/>
        </p:blipFill>
        <p:spPr bwMode="auto">
          <a:xfrm>
            <a:off x="291690" y="3456300"/>
            <a:ext cx="2129720" cy="182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CD0C2B-A302-4014-BD4C-A404F8959209}"/>
              </a:ext>
            </a:extLst>
          </p:cNvPr>
          <p:cNvSpPr txBox="1"/>
          <p:nvPr/>
        </p:nvSpPr>
        <p:spPr>
          <a:xfrm>
            <a:off x="75099" y="5249590"/>
            <a:ext cx="2583445" cy="880562"/>
          </a:xfrm>
          <a:prstGeom prst="rect">
            <a:avLst/>
          </a:prstGeom>
          <a:noFill/>
        </p:spPr>
        <p:txBody>
          <a:bodyPr wrap="square" rtlCol="0">
            <a:spAutoFit/>
          </a:bodyPr>
          <a:lstStyle/>
          <a:p>
            <a:pPr algn="ctr">
              <a:lnSpc>
                <a:spcPct val="110000"/>
              </a:lnSpc>
            </a:pPr>
            <a:r>
              <a:rPr lang="en-US" sz="2400" dirty="0">
                <a:solidFill>
                  <a:schemeClr val="bg1"/>
                </a:solidFill>
                <a:latin typeface="Comic Sans MS" panose="030F0702030302020204" pitchFamily="66" charset="0"/>
                <a:sym typeface="Wingdings" panose="05000000000000000000" pitchFamily="2" charset="2"/>
              </a:rPr>
              <a:t>Plant gets energy from sun!</a:t>
            </a:r>
            <a:endParaRPr lang="en-US" sz="2400" dirty="0">
              <a:solidFill>
                <a:schemeClr val="bg1"/>
              </a:solidFill>
              <a:latin typeface="Comic Sans MS" panose="030F0702030302020204" pitchFamily="66" charset="0"/>
            </a:endParaRPr>
          </a:p>
        </p:txBody>
      </p:sp>
      <p:sp>
        <p:nvSpPr>
          <p:cNvPr id="14" name="TextBox 13">
            <a:extLst>
              <a:ext uri="{FF2B5EF4-FFF2-40B4-BE49-F238E27FC236}">
                <a16:creationId xmlns:a16="http://schemas.microsoft.com/office/drawing/2014/main" id="{9167495D-ABEE-4778-8A29-FFA1E45C1933}"/>
              </a:ext>
            </a:extLst>
          </p:cNvPr>
          <p:cNvSpPr txBox="1"/>
          <p:nvPr/>
        </p:nvSpPr>
        <p:spPr>
          <a:xfrm>
            <a:off x="0" y="6158289"/>
            <a:ext cx="12113341" cy="472822"/>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rPr>
              <a:t> </a:t>
            </a:r>
            <a:r>
              <a:rPr lang="en-US" sz="2400" b="1" dirty="0">
                <a:solidFill>
                  <a:schemeClr val="bg1"/>
                </a:solidFill>
                <a:latin typeface="Comic Sans MS" panose="030F0702030302020204" pitchFamily="66" charset="0"/>
              </a:rPr>
              <a:t>Example Food Chain:  Sun </a:t>
            </a:r>
            <a:r>
              <a:rPr lang="en-US" sz="2400" b="1" dirty="0">
                <a:solidFill>
                  <a:schemeClr val="bg1"/>
                </a:solidFill>
                <a:latin typeface="Comic Sans MS" panose="030F0702030302020204" pitchFamily="66" charset="0"/>
                <a:sym typeface="Wingdings" panose="05000000000000000000" pitchFamily="2" charset="2"/>
              </a:rPr>
              <a:t> Plant  Grasshopper  Toad  Snake  Hawk</a:t>
            </a:r>
            <a:endParaRPr lang="en-US" sz="24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57819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8" grpId="0"/>
      <p:bldP spid="19" grpId="0"/>
      <p:bldP spid="2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348790" y="662617"/>
            <a:ext cx="9719035" cy="663763"/>
          </a:xfrm>
        </p:spPr>
        <p:txBody>
          <a:bodyPr>
            <a:noAutofit/>
          </a:bodyPr>
          <a:lstStyle/>
          <a:p>
            <a:pPr algn="ctr">
              <a:lnSpc>
                <a:spcPct val="110000"/>
              </a:lnSpc>
              <a:spcBef>
                <a:spcPts val="600"/>
              </a:spcBef>
            </a:pPr>
            <a:r>
              <a:rPr lang="en-US" dirty="0">
                <a:latin typeface="Comic Sans MS" panose="030F0702030302020204" pitchFamily="66" charset="0"/>
              </a:rPr>
              <a:t>Are you part of a food chain?</a:t>
            </a:r>
          </a:p>
        </p:txBody>
      </p:sp>
      <p:sp>
        <p:nvSpPr>
          <p:cNvPr id="15" name="TextBox 14">
            <a:extLst>
              <a:ext uri="{FF2B5EF4-FFF2-40B4-BE49-F238E27FC236}">
                <a16:creationId xmlns:a16="http://schemas.microsoft.com/office/drawing/2014/main" id="{FC5BB163-6CD9-4F5C-BD88-DF7475C3D1AB}"/>
              </a:ext>
            </a:extLst>
          </p:cNvPr>
          <p:cNvSpPr txBox="1"/>
          <p:nvPr/>
        </p:nvSpPr>
        <p:spPr>
          <a:xfrm>
            <a:off x="2714946" y="2222334"/>
            <a:ext cx="6644137" cy="584775"/>
          </a:xfrm>
          <a:prstGeom prst="rect">
            <a:avLst/>
          </a:prstGeom>
          <a:noFill/>
        </p:spPr>
        <p:txBody>
          <a:bodyPr wrap="square" rtlCol="0">
            <a:spAutoFit/>
          </a:bodyPr>
          <a:lstStyle/>
          <a:p>
            <a:pPr algn="ctr"/>
            <a:r>
              <a:rPr lang="en-US" sz="3200" dirty="0">
                <a:solidFill>
                  <a:schemeClr val="bg1"/>
                </a:solidFill>
                <a:latin typeface="Comic Sans MS" panose="030F0702030302020204" pitchFamily="66" charset="0"/>
              </a:rPr>
              <a:t>Yes, we are part of a food chain!</a:t>
            </a:r>
            <a:endParaRPr lang="en-US" sz="2400" dirty="0">
              <a:solidFill>
                <a:schemeClr val="bg1"/>
              </a:solidFill>
              <a:latin typeface="Comic Sans MS" panose="030F0702030302020204" pitchFamily="66" charset="0"/>
            </a:endParaRPr>
          </a:p>
        </p:txBody>
      </p:sp>
      <p:sp>
        <p:nvSpPr>
          <p:cNvPr id="18" name="Title 1">
            <a:extLst>
              <a:ext uri="{FF2B5EF4-FFF2-40B4-BE49-F238E27FC236}">
                <a16:creationId xmlns:a16="http://schemas.microsoft.com/office/drawing/2014/main" id="{98F77087-D71D-4ABA-AD78-3E017CB7DBF8}"/>
              </a:ext>
            </a:extLst>
          </p:cNvPr>
          <p:cNvSpPr txBox="1">
            <a:spLocks/>
          </p:cNvSpPr>
          <p:nvPr/>
        </p:nvSpPr>
        <p:spPr>
          <a:xfrm>
            <a:off x="348790" y="1242629"/>
            <a:ext cx="9719035" cy="663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0000"/>
              </a:lnSpc>
              <a:spcBef>
                <a:spcPts val="600"/>
              </a:spcBef>
            </a:pPr>
            <a:r>
              <a:rPr lang="en-US" sz="2800" dirty="0">
                <a:solidFill>
                  <a:srgbClr val="FFFF00"/>
                </a:solidFill>
                <a:latin typeface="Comic Sans MS" panose="030F0702030302020204" pitchFamily="66" charset="0"/>
              </a:rPr>
              <a:t>What would an example food chain look like for humans?</a:t>
            </a:r>
          </a:p>
        </p:txBody>
      </p:sp>
      <p:sp>
        <p:nvSpPr>
          <p:cNvPr id="13" name="TextBox 12">
            <a:extLst>
              <a:ext uri="{FF2B5EF4-FFF2-40B4-BE49-F238E27FC236}">
                <a16:creationId xmlns:a16="http://schemas.microsoft.com/office/drawing/2014/main" id="{48363156-6002-4EAD-A21F-3031978B2B5F}"/>
              </a:ext>
            </a:extLst>
          </p:cNvPr>
          <p:cNvSpPr txBox="1"/>
          <p:nvPr/>
        </p:nvSpPr>
        <p:spPr>
          <a:xfrm>
            <a:off x="4501204" y="4596174"/>
            <a:ext cx="2550493" cy="461665"/>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Cows eat grass…</a:t>
            </a:r>
            <a:endParaRPr lang="en-US" dirty="0">
              <a:solidFill>
                <a:schemeClr val="bg1"/>
              </a:solidFill>
              <a:latin typeface="Comic Sans MS" panose="030F0702030302020204" pitchFamily="66" charset="0"/>
            </a:endParaRPr>
          </a:p>
        </p:txBody>
      </p:sp>
      <p:pic>
        <p:nvPicPr>
          <p:cNvPr id="11" name="Picture 2" descr="https://fateclick.com/images/article/20170302141711055.jpg">
            <a:extLst>
              <a:ext uri="{FF2B5EF4-FFF2-40B4-BE49-F238E27FC236}">
                <a16:creationId xmlns:a16="http://schemas.microsoft.com/office/drawing/2014/main" id="{DB0BF6F2-914E-41E6-90A5-A1E585502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16" y="3009513"/>
            <a:ext cx="2256671" cy="150580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E14F87-324A-453E-AF18-1CCA83D9AE76}"/>
              </a:ext>
            </a:extLst>
          </p:cNvPr>
          <p:cNvSpPr txBox="1"/>
          <p:nvPr/>
        </p:nvSpPr>
        <p:spPr>
          <a:xfrm>
            <a:off x="7757763" y="4559233"/>
            <a:ext cx="3202633" cy="830997"/>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We eat hamburgers (meat from cows)…</a:t>
            </a:r>
            <a:endParaRPr lang="en-US" dirty="0">
              <a:solidFill>
                <a:schemeClr val="bg1"/>
              </a:solidFill>
              <a:latin typeface="Comic Sans MS" panose="030F0702030302020204" pitchFamily="66" charset="0"/>
            </a:endParaRPr>
          </a:p>
        </p:txBody>
      </p:sp>
      <p:pic>
        <p:nvPicPr>
          <p:cNvPr id="1026" name="Picture 2" descr="Boy eating a hamburger">
            <a:extLst>
              <a:ext uri="{FF2B5EF4-FFF2-40B4-BE49-F238E27FC236}">
                <a16:creationId xmlns:a16="http://schemas.microsoft.com/office/drawing/2014/main" id="{272F9806-E5D9-458B-9D56-9EC55E5921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780"/>
          <a:stretch/>
        </p:blipFill>
        <p:spPr bwMode="auto">
          <a:xfrm>
            <a:off x="8344668" y="3009513"/>
            <a:ext cx="2028825" cy="150580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Image result for photo of sun on cow field">
            <a:extLst>
              <a:ext uri="{FF2B5EF4-FFF2-40B4-BE49-F238E27FC236}">
                <a16:creationId xmlns:a16="http://schemas.microsoft.com/office/drawing/2014/main" id="{D1812792-1FA8-425D-881D-688CDC7421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8" r="30721" b="11124"/>
          <a:stretch/>
        </p:blipFill>
        <p:spPr bwMode="auto">
          <a:xfrm>
            <a:off x="1080559" y="3009513"/>
            <a:ext cx="2094929" cy="150580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4BAD119-31D1-4F07-B194-1012A99AFF69}"/>
              </a:ext>
            </a:extLst>
          </p:cNvPr>
          <p:cNvSpPr txBox="1"/>
          <p:nvPr/>
        </p:nvSpPr>
        <p:spPr>
          <a:xfrm>
            <a:off x="729262" y="4538311"/>
            <a:ext cx="2797521" cy="830997"/>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Grass gets energy from the sun…</a:t>
            </a:r>
            <a:endParaRPr lang="en-US" dirty="0">
              <a:solidFill>
                <a:schemeClr val="bg1"/>
              </a:solidFill>
              <a:latin typeface="Comic Sans MS" panose="030F0702030302020204" pitchFamily="66" charset="0"/>
            </a:endParaRPr>
          </a:p>
        </p:txBody>
      </p:sp>
      <p:sp>
        <p:nvSpPr>
          <p:cNvPr id="20" name="TextBox 19">
            <a:extLst>
              <a:ext uri="{FF2B5EF4-FFF2-40B4-BE49-F238E27FC236}">
                <a16:creationId xmlns:a16="http://schemas.microsoft.com/office/drawing/2014/main" id="{E7A4D8E5-95D4-4D81-ADC4-FB59EA683990}"/>
              </a:ext>
            </a:extLst>
          </p:cNvPr>
          <p:cNvSpPr txBox="1"/>
          <p:nvPr/>
        </p:nvSpPr>
        <p:spPr>
          <a:xfrm>
            <a:off x="39329" y="5459950"/>
            <a:ext cx="12113341" cy="1082925"/>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rPr>
              <a:t>This is an example Food Chain that shows how energy flows from the sun to humans:</a:t>
            </a:r>
          </a:p>
          <a:p>
            <a:pPr algn="ctr">
              <a:lnSpc>
                <a:spcPct val="110000"/>
              </a:lnSpc>
              <a:spcAft>
                <a:spcPts val="600"/>
              </a:spcAft>
            </a:pPr>
            <a:r>
              <a:rPr lang="en-US" sz="2800" dirty="0">
                <a:solidFill>
                  <a:schemeClr val="bg1"/>
                </a:solidFill>
                <a:latin typeface="Comic Sans MS" panose="030F0702030302020204" pitchFamily="66" charset="0"/>
              </a:rPr>
              <a:t> </a:t>
            </a:r>
            <a:r>
              <a:rPr lang="en-US" sz="3200" b="1" dirty="0">
                <a:solidFill>
                  <a:schemeClr val="bg1"/>
                </a:solidFill>
                <a:latin typeface="Comic Sans MS" panose="030F0702030302020204" pitchFamily="66" charset="0"/>
              </a:rPr>
              <a:t>Sun </a:t>
            </a:r>
            <a:r>
              <a:rPr lang="en-US" sz="3200" b="1" dirty="0">
                <a:solidFill>
                  <a:schemeClr val="bg1"/>
                </a:solidFill>
                <a:latin typeface="Comic Sans MS" panose="030F0702030302020204" pitchFamily="66" charset="0"/>
                <a:sym typeface="Wingdings" panose="05000000000000000000" pitchFamily="2" charset="2"/>
              </a:rPr>
              <a:t> Grass  Cow  Human</a:t>
            </a:r>
            <a:endParaRPr lang="en-US" sz="32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481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3" grpId="0"/>
      <p:bldP spid="12"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2146524" y="822864"/>
            <a:ext cx="7898952" cy="8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0000"/>
              </a:lnSpc>
              <a:spcBef>
                <a:spcPts val="600"/>
              </a:spcBef>
            </a:pPr>
            <a:r>
              <a:rPr lang="en-US" dirty="0">
                <a:latin typeface="Comic Sans MS" panose="030F0702030302020204" pitchFamily="66" charset="0"/>
              </a:rPr>
              <a:t>How do grass and other plants     get their energy from the sun?</a:t>
            </a:r>
          </a:p>
        </p:txBody>
      </p:sp>
      <p:sp>
        <p:nvSpPr>
          <p:cNvPr id="14" name="TextBox 13">
            <a:extLst>
              <a:ext uri="{FF2B5EF4-FFF2-40B4-BE49-F238E27FC236}">
                <a16:creationId xmlns:a16="http://schemas.microsoft.com/office/drawing/2014/main" id="{5340A956-ADAA-4284-BCA9-D8C793FA3166}"/>
              </a:ext>
            </a:extLst>
          </p:cNvPr>
          <p:cNvSpPr txBox="1"/>
          <p:nvPr/>
        </p:nvSpPr>
        <p:spPr>
          <a:xfrm>
            <a:off x="4916129" y="5099804"/>
            <a:ext cx="6784258" cy="1384995"/>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Plants are the original “producers” of energy in food chains using this chemical process called </a:t>
            </a:r>
            <a:r>
              <a:rPr lang="en-US" sz="2800" b="1" dirty="0">
                <a:solidFill>
                  <a:schemeClr val="bg1"/>
                </a:solidFill>
                <a:latin typeface="Comic Sans MS" panose="030F0702030302020204" pitchFamily="66" charset="0"/>
              </a:rPr>
              <a:t>photosynthesis</a:t>
            </a:r>
            <a:r>
              <a:rPr lang="en-US" sz="2800" dirty="0">
                <a:solidFill>
                  <a:schemeClr val="bg1"/>
                </a:solidFill>
                <a:latin typeface="Comic Sans MS" panose="030F0702030302020204" pitchFamily="66" charset="0"/>
              </a:rPr>
              <a:t>. </a:t>
            </a:r>
          </a:p>
        </p:txBody>
      </p:sp>
      <p:sp>
        <p:nvSpPr>
          <p:cNvPr id="7" name="TextBox 6">
            <a:extLst>
              <a:ext uri="{FF2B5EF4-FFF2-40B4-BE49-F238E27FC236}">
                <a16:creationId xmlns:a16="http://schemas.microsoft.com/office/drawing/2014/main" id="{8B20FF6C-C037-4563-9F3C-7506DAA283DF}"/>
              </a:ext>
            </a:extLst>
          </p:cNvPr>
          <p:cNvSpPr txBox="1"/>
          <p:nvPr/>
        </p:nvSpPr>
        <p:spPr>
          <a:xfrm>
            <a:off x="4476261" y="3099641"/>
            <a:ext cx="7677059" cy="1815882"/>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Plants </a:t>
            </a:r>
            <a:r>
              <a:rPr lang="en-US" sz="2400" dirty="0">
                <a:solidFill>
                  <a:schemeClr val="bg1"/>
                </a:solidFill>
                <a:latin typeface="Comic Sans MS" panose="030F0702030302020204" pitchFamily="66" charset="0"/>
              </a:rPr>
              <a:t>(like grass) </a:t>
            </a:r>
            <a:r>
              <a:rPr lang="en-US" sz="2800" dirty="0">
                <a:solidFill>
                  <a:schemeClr val="bg1"/>
                </a:solidFill>
                <a:latin typeface="Comic Sans MS" panose="030F0702030302020204" pitchFamily="66" charset="0"/>
              </a:rPr>
              <a:t>absorb the energy from the sun in their leaves, and then use the energy to convert water </a:t>
            </a:r>
            <a:r>
              <a:rPr lang="en-US" sz="2400" dirty="0">
                <a:solidFill>
                  <a:schemeClr val="bg1"/>
                </a:solidFill>
                <a:latin typeface="Comic Sans MS" panose="030F0702030302020204" pitchFamily="66" charset="0"/>
              </a:rPr>
              <a:t>(from the soil) </a:t>
            </a:r>
            <a:r>
              <a:rPr lang="en-US" sz="2800" dirty="0">
                <a:solidFill>
                  <a:schemeClr val="bg1"/>
                </a:solidFill>
                <a:latin typeface="Comic Sans MS" panose="030F0702030302020204" pitchFamily="66" charset="0"/>
              </a:rPr>
              <a:t>and carbon dioxide </a:t>
            </a:r>
            <a:r>
              <a:rPr lang="en-US" sz="2400" dirty="0">
                <a:solidFill>
                  <a:schemeClr val="bg1"/>
                </a:solidFill>
                <a:latin typeface="Comic Sans MS" panose="030F0702030302020204" pitchFamily="66" charset="0"/>
              </a:rPr>
              <a:t>(from the air) </a:t>
            </a:r>
            <a:r>
              <a:rPr lang="en-US" sz="2800" dirty="0">
                <a:solidFill>
                  <a:schemeClr val="bg1"/>
                </a:solidFill>
                <a:latin typeface="Comic Sans MS" panose="030F0702030302020204" pitchFamily="66" charset="0"/>
              </a:rPr>
              <a:t>into sugars </a:t>
            </a:r>
            <a:r>
              <a:rPr lang="en-US" sz="2400" dirty="0">
                <a:solidFill>
                  <a:schemeClr val="bg1"/>
                </a:solidFill>
                <a:latin typeface="Comic Sans MS" panose="030F0702030302020204" pitchFamily="66" charset="0"/>
              </a:rPr>
              <a:t>(or food)</a:t>
            </a:r>
            <a:r>
              <a:rPr lang="en-US" sz="2800" dirty="0">
                <a:solidFill>
                  <a:schemeClr val="bg1"/>
                </a:solidFill>
                <a:latin typeface="Comic Sans MS" panose="030F0702030302020204" pitchFamily="66" charset="0"/>
              </a:rPr>
              <a:t>.</a:t>
            </a:r>
          </a:p>
        </p:txBody>
      </p:sp>
      <p:pic>
        <p:nvPicPr>
          <p:cNvPr id="2050" name="Picture 2" descr="Image result for diagram of photosynthesis and grass">
            <a:extLst>
              <a:ext uri="{FF2B5EF4-FFF2-40B4-BE49-F238E27FC236}">
                <a16:creationId xmlns:a16="http://schemas.microsoft.com/office/drawing/2014/main" id="{449A4406-19DC-47B4-87A7-3EB01DD69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96" y="2346033"/>
            <a:ext cx="4138766" cy="413876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B105631-D0D1-46F0-9236-D961E1D5360C}"/>
              </a:ext>
            </a:extLst>
          </p:cNvPr>
          <p:cNvSpPr txBox="1"/>
          <p:nvPr/>
        </p:nvSpPr>
        <p:spPr>
          <a:xfrm>
            <a:off x="4323733" y="2392140"/>
            <a:ext cx="7829588" cy="523220"/>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The sun emits energy in the form of light.</a:t>
            </a:r>
          </a:p>
        </p:txBody>
      </p:sp>
    </p:spTree>
    <p:extLst>
      <p:ext uri="{BB962C8B-B14F-4D97-AF65-F5344CB8AC3E}">
        <p14:creationId xmlns:p14="http://schemas.microsoft.com/office/powerpoint/2010/main" val="39595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2303940" y="882207"/>
            <a:ext cx="6902245" cy="747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600"/>
              </a:spcBef>
            </a:pPr>
            <a:r>
              <a:rPr lang="en-US" sz="3400" dirty="0">
                <a:latin typeface="Comic Sans MS" panose="030F0702030302020204" pitchFamily="66" charset="0"/>
              </a:rPr>
              <a:t>In our previous example, </a:t>
            </a:r>
          </a:p>
          <a:p>
            <a:pPr algn="ctr">
              <a:lnSpc>
                <a:spcPct val="100000"/>
              </a:lnSpc>
              <a:spcBef>
                <a:spcPts val="600"/>
              </a:spcBef>
            </a:pPr>
            <a:r>
              <a:rPr lang="en-US" sz="3400">
                <a:latin typeface="Comic Sans MS" panose="030F0702030302020204" pitchFamily="66" charset="0"/>
              </a:rPr>
              <a:t>is the </a:t>
            </a:r>
            <a:r>
              <a:rPr lang="en-US" sz="3400" dirty="0">
                <a:latin typeface="Comic Sans MS" panose="030F0702030302020204" pitchFamily="66" charset="0"/>
              </a:rPr>
              <a:t>food chain complete?</a:t>
            </a:r>
          </a:p>
        </p:txBody>
      </p:sp>
      <p:sp>
        <p:nvSpPr>
          <p:cNvPr id="6" name="TextBox 5">
            <a:extLst>
              <a:ext uri="{FF2B5EF4-FFF2-40B4-BE49-F238E27FC236}">
                <a16:creationId xmlns:a16="http://schemas.microsoft.com/office/drawing/2014/main" id="{070FC227-78A6-4B96-B5DB-E1BB1137CFD5}"/>
              </a:ext>
            </a:extLst>
          </p:cNvPr>
          <p:cNvSpPr txBox="1"/>
          <p:nvPr/>
        </p:nvSpPr>
        <p:spPr>
          <a:xfrm>
            <a:off x="0" y="2119618"/>
            <a:ext cx="12113341" cy="472822"/>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rPr>
              <a:t>Sun </a:t>
            </a:r>
            <a:r>
              <a:rPr lang="en-US" sz="2400" dirty="0">
                <a:solidFill>
                  <a:schemeClr val="bg1"/>
                </a:solidFill>
                <a:latin typeface="Comic Sans MS" panose="030F0702030302020204" pitchFamily="66" charset="0"/>
                <a:sym typeface="Wingdings" panose="05000000000000000000" pitchFamily="2" charset="2"/>
              </a:rPr>
              <a:t> Plant  Grasshopper  Toad  Snake  Hawk</a:t>
            </a:r>
            <a:endParaRPr lang="en-US" sz="2400" dirty="0">
              <a:solidFill>
                <a:schemeClr val="bg1"/>
              </a:solidFill>
              <a:latin typeface="Comic Sans MS" panose="030F0702030302020204" pitchFamily="66" charset="0"/>
            </a:endParaRPr>
          </a:p>
        </p:txBody>
      </p:sp>
      <p:sp>
        <p:nvSpPr>
          <p:cNvPr id="7" name="TextBox 6">
            <a:extLst>
              <a:ext uri="{FF2B5EF4-FFF2-40B4-BE49-F238E27FC236}">
                <a16:creationId xmlns:a16="http://schemas.microsoft.com/office/drawing/2014/main" id="{BF494532-7B48-4F34-886A-20649E650EA4}"/>
              </a:ext>
            </a:extLst>
          </p:cNvPr>
          <p:cNvSpPr txBox="1"/>
          <p:nvPr/>
        </p:nvSpPr>
        <p:spPr>
          <a:xfrm>
            <a:off x="198489" y="3429000"/>
            <a:ext cx="8553641" cy="1107996"/>
          </a:xfrm>
          <a:prstGeom prst="rect">
            <a:avLst/>
          </a:prstGeom>
          <a:noFill/>
        </p:spPr>
        <p:txBody>
          <a:bodyPr wrap="square" rtlCol="0">
            <a:spAutoFit/>
          </a:bodyPr>
          <a:lstStyle/>
          <a:p>
            <a:pPr algn="ctr">
              <a:spcAft>
                <a:spcPts val="1200"/>
              </a:spcAft>
            </a:pPr>
            <a:r>
              <a:rPr lang="en-US" sz="2200" dirty="0">
                <a:solidFill>
                  <a:schemeClr val="bg1"/>
                </a:solidFill>
                <a:latin typeface="Comic Sans MS" panose="030F0702030302020204" pitchFamily="66" charset="0"/>
              </a:rPr>
              <a:t>When </a:t>
            </a:r>
            <a:r>
              <a:rPr lang="en-US" sz="2200" b="1" dirty="0">
                <a:solidFill>
                  <a:schemeClr val="bg1"/>
                </a:solidFill>
                <a:latin typeface="Comic Sans MS" panose="030F0702030302020204" pitchFamily="66" charset="0"/>
              </a:rPr>
              <a:t>organisms</a:t>
            </a:r>
            <a:r>
              <a:rPr lang="en-US" sz="2200" dirty="0">
                <a:solidFill>
                  <a:schemeClr val="bg1"/>
                </a:solidFill>
                <a:latin typeface="Comic Sans MS" panose="030F0702030302020204" pitchFamily="66" charset="0"/>
              </a:rPr>
              <a:t> (plants &amp; animals) die then </a:t>
            </a:r>
            <a:r>
              <a:rPr lang="en-US" sz="2200" u="sng" dirty="0">
                <a:solidFill>
                  <a:schemeClr val="bg1"/>
                </a:solidFill>
                <a:latin typeface="Comic Sans MS" panose="030F0702030302020204" pitchFamily="66" charset="0"/>
              </a:rPr>
              <a:t>scavengers</a:t>
            </a:r>
            <a:r>
              <a:rPr lang="en-US" sz="2200" dirty="0">
                <a:solidFill>
                  <a:schemeClr val="bg1"/>
                </a:solidFill>
                <a:latin typeface="Comic Sans MS" panose="030F0702030302020204" pitchFamily="66" charset="0"/>
              </a:rPr>
              <a:t> like vultures and </a:t>
            </a:r>
            <a:r>
              <a:rPr lang="en-US" sz="2200" u="sng" dirty="0">
                <a:solidFill>
                  <a:schemeClr val="bg1"/>
                </a:solidFill>
                <a:latin typeface="Comic Sans MS" panose="030F0702030302020204" pitchFamily="66" charset="0"/>
              </a:rPr>
              <a:t>decomposers</a:t>
            </a:r>
            <a:r>
              <a:rPr lang="en-US" sz="2200" dirty="0">
                <a:solidFill>
                  <a:schemeClr val="bg1"/>
                </a:solidFill>
                <a:latin typeface="Comic Sans MS" panose="030F0702030302020204" pitchFamily="66" charset="0"/>
              </a:rPr>
              <a:t> like pill bugs eat the </a:t>
            </a:r>
            <a:r>
              <a:rPr lang="en-US" sz="2200" b="1" dirty="0">
                <a:solidFill>
                  <a:schemeClr val="bg1"/>
                </a:solidFill>
                <a:latin typeface="Comic Sans MS" panose="030F0702030302020204" pitchFamily="66" charset="0"/>
              </a:rPr>
              <a:t>detritus</a:t>
            </a:r>
            <a:r>
              <a:rPr lang="en-US" sz="2200" dirty="0">
                <a:solidFill>
                  <a:schemeClr val="bg1"/>
                </a:solidFill>
                <a:latin typeface="Comic Sans MS" panose="030F0702030302020204" pitchFamily="66" charset="0"/>
              </a:rPr>
              <a:t> including </a:t>
            </a:r>
            <a:r>
              <a:rPr lang="en-US" sz="2200" b="1" dirty="0">
                <a:solidFill>
                  <a:schemeClr val="bg1"/>
                </a:solidFill>
                <a:latin typeface="Comic Sans MS" panose="030F0702030302020204" pitchFamily="66" charset="0"/>
              </a:rPr>
              <a:t>carrion</a:t>
            </a:r>
            <a:r>
              <a:rPr lang="en-US" sz="2200" dirty="0">
                <a:solidFill>
                  <a:schemeClr val="bg1"/>
                </a:solidFill>
                <a:latin typeface="Comic Sans MS" panose="030F0702030302020204" pitchFamily="66" charset="0"/>
              </a:rPr>
              <a:t> (decaying animal carcasses) and plant matter.  </a:t>
            </a:r>
          </a:p>
        </p:txBody>
      </p:sp>
      <p:grpSp>
        <p:nvGrpSpPr>
          <p:cNvPr id="2" name="Group 1">
            <a:extLst>
              <a:ext uri="{FF2B5EF4-FFF2-40B4-BE49-F238E27FC236}">
                <a16:creationId xmlns:a16="http://schemas.microsoft.com/office/drawing/2014/main" id="{51644B51-7026-4696-BDEB-B227597E43D1}"/>
              </a:ext>
            </a:extLst>
          </p:cNvPr>
          <p:cNvGrpSpPr/>
          <p:nvPr/>
        </p:nvGrpSpPr>
        <p:grpSpPr>
          <a:xfrm>
            <a:off x="198488" y="2702023"/>
            <a:ext cx="11795023" cy="3397634"/>
            <a:chOff x="198488" y="2702023"/>
            <a:chExt cx="11795023" cy="3397634"/>
          </a:xfrm>
        </p:grpSpPr>
        <p:sp>
          <p:nvSpPr>
            <p:cNvPr id="30" name="TextBox 29">
              <a:extLst>
                <a:ext uri="{FF2B5EF4-FFF2-40B4-BE49-F238E27FC236}">
                  <a16:creationId xmlns:a16="http://schemas.microsoft.com/office/drawing/2014/main" id="{E8793355-445A-4B35-AFF2-9FF9894487BF}"/>
                </a:ext>
              </a:extLst>
            </p:cNvPr>
            <p:cNvSpPr txBox="1"/>
            <p:nvPr/>
          </p:nvSpPr>
          <p:spPr>
            <a:xfrm>
              <a:off x="198488" y="2851225"/>
              <a:ext cx="8640711" cy="461665"/>
            </a:xfrm>
            <a:prstGeom prst="rect">
              <a:avLst/>
            </a:prstGeom>
            <a:noFill/>
          </p:spPr>
          <p:txBody>
            <a:bodyPr wrap="square" rtlCol="0">
              <a:spAutoFit/>
            </a:bodyPr>
            <a:lstStyle/>
            <a:p>
              <a:pPr algn="ctr">
                <a:spcAft>
                  <a:spcPts val="1200"/>
                </a:spcAft>
              </a:pPr>
              <a:r>
                <a:rPr lang="en-US" sz="2400" dirty="0">
                  <a:solidFill>
                    <a:schemeClr val="bg1"/>
                  </a:solidFill>
                  <a:latin typeface="Comic Sans MS" panose="030F0702030302020204" pitchFamily="66" charset="0"/>
                </a:rPr>
                <a:t>No, the final link in </a:t>
              </a:r>
              <a:r>
                <a:rPr lang="en-US" sz="2400" b="1" dirty="0">
                  <a:solidFill>
                    <a:schemeClr val="bg1"/>
                  </a:solidFill>
                  <a:latin typeface="Comic Sans MS" panose="030F0702030302020204" pitchFamily="66" charset="0"/>
                </a:rPr>
                <a:t>ALL</a:t>
              </a:r>
              <a:r>
                <a:rPr lang="en-US" sz="2400" dirty="0">
                  <a:solidFill>
                    <a:schemeClr val="bg1"/>
                  </a:solidFill>
                  <a:latin typeface="Comic Sans MS" panose="030F0702030302020204" pitchFamily="66" charset="0"/>
                </a:rPr>
                <a:t> food chains is the “</a:t>
              </a:r>
              <a:r>
                <a:rPr lang="en-US" sz="2400" b="1" dirty="0">
                  <a:solidFill>
                    <a:schemeClr val="bg1"/>
                  </a:solidFill>
                  <a:latin typeface="Comic Sans MS" panose="030F0702030302020204" pitchFamily="66" charset="0"/>
                </a:rPr>
                <a:t>decomposers</a:t>
              </a:r>
              <a:r>
                <a:rPr lang="en-US" sz="2400" dirty="0">
                  <a:solidFill>
                    <a:schemeClr val="bg1"/>
                  </a:solidFill>
                  <a:latin typeface="Comic Sans MS" panose="030F0702030302020204" pitchFamily="66" charset="0"/>
                </a:rPr>
                <a:t>”. </a:t>
              </a:r>
            </a:p>
          </p:txBody>
        </p:sp>
        <p:pic>
          <p:nvPicPr>
            <p:cNvPr id="1028" name="Picture 4" descr="Related image">
              <a:extLst>
                <a:ext uri="{FF2B5EF4-FFF2-40B4-BE49-F238E27FC236}">
                  <a16:creationId xmlns:a16="http://schemas.microsoft.com/office/drawing/2014/main" id="{A32051F7-38A0-47E1-9463-35C87252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7912" y="2702023"/>
              <a:ext cx="3005599" cy="339763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A2CF7CFE-007E-499F-BB23-1F6F581CE50B}"/>
              </a:ext>
            </a:extLst>
          </p:cNvPr>
          <p:cNvSpPr txBox="1"/>
          <p:nvPr/>
        </p:nvSpPr>
        <p:spPr>
          <a:xfrm>
            <a:off x="360509" y="4653106"/>
            <a:ext cx="8355575" cy="1446550"/>
          </a:xfrm>
          <a:prstGeom prst="rect">
            <a:avLst/>
          </a:prstGeom>
          <a:noFill/>
        </p:spPr>
        <p:txBody>
          <a:bodyPr wrap="square" rtlCol="0">
            <a:spAutoFit/>
          </a:bodyPr>
          <a:lstStyle/>
          <a:p>
            <a:pPr algn="ctr">
              <a:spcAft>
                <a:spcPts val="1200"/>
              </a:spcAft>
            </a:pPr>
            <a:r>
              <a:rPr lang="en-US" sz="2200" dirty="0">
                <a:solidFill>
                  <a:schemeClr val="bg1"/>
                </a:solidFill>
                <a:latin typeface="Comic Sans MS" panose="030F0702030302020204" pitchFamily="66" charset="0"/>
              </a:rPr>
              <a:t>The decomposers help break down the dead matter into smaller pieces and process the nutrients so that the nutrients are returned to the ecosystem where they can be used by other plants to grow and survive.  </a:t>
            </a:r>
          </a:p>
        </p:txBody>
      </p:sp>
      <p:sp>
        <p:nvSpPr>
          <p:cNvPr id="11" name="TextBox 10">
            <a:extLst>
              <a:ext uri="{FF2B5EF4-FFF2-40B4-BE49-F238E27FC236}">
                <a16:creationId xmlns:a16="http://schemas.microsoft.com/office/drawing/2014/main" id="{87BA87DE-01C9-495C-A423-1CBE2E06A5C0}"/>
              </a:ext>
            </a:extLst>
          </p:cNvPr>
          <p:cNvSpPr txBox="1"/>
          <p:nvPr/>
        </p:nvSpPr>
        <p:spPr>
          <a:xfrm>
            <a:off x="39329" y="6253146"/>
            <a:ext cx="12113341" cy="425245"/>
          </a:xfrm>
          <a:prstGeom prst="rect">
            <a:avLst/>
          </a:prstGeom>
          <a:noFill/>
        </p:spPr>
        <p:txBody>
          <a:bodyPr wrap="square" rtlCol="0">
            <a:spAutoFit/>
          </a:bodyPr>
          <a:lstStyle/>
          <a:p>
            <a:pPr algn="ctr">
              <a:lnSpc>
                <a:spcPct val="110000"/>
              </a:lnSpc>
              <a:spcAft>
                <a:spcPts val="600"/>
              </a:spcAft>
            </a:pPr>
            <a:r>
              <a:rPr lang="en-US" sz="2100" b="1" dirty="0">
                <a:solidFill>
                  <a:schemeClr val="bg1"/>
                </a:solidFill>
                <a:latin typeface="Comic Sans MS" panose="030F0702030302020204" pitchFamily="66" charset="0"/>
              </a:rPr>
              <a:t>Complete Food Chain</a:t>
            </a:r>
            <a:r>
              <a:rPr lang="en-US" sz="2100" dirty="0">
                <a:solidFill>
                  <a:schemeClr val="bg1"/>
                </a:solidFill>
                <a:latin typeface="Comic Sans MS" panose="030F0702030302020204" pitchFamily="66" charset="0"/>
              </a:rPr>
              <a:t>: Sun </a:t>
            </a:r>
            <a:r>
              <a:rPr lang="en-US" sz="2100" dirty="0">
                <a:solidFill>
                  <a:schemeClr val="bg1"/>
                </a:solidFill>
                <a:latin typeface="Comic Sans MS" panose="030F0702030302020204" pitchFamily="66" charset="0"/>
                <a:sym typeface="Wingdings" panose="05000000000000000000" pitchFamily="2" charset="2"/>
              </a:rPr>
              <a:t> Plant  Grasshopper  Toad  Snake  Hawk  Decomposers</a:t>
            </a:r>
            <a:endParaRPr lang="en-US" sz="21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5921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640020" y="911444"/>
            <a:ext cx="9106940" cy="7477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600"/>
              </a:spcBef>
            </a:pPr>
            <a:r>
              <a:rPr lang="en-US" sz="3400" dirty="0">
                <a:latin typeface="Comic Sans MS" panose="030F0702030302020204" pitchFamily="66" charset="0"/>
              </a:rPr>
              <a:t>Which parts of the food chain will be eaten by the scavengers and decomposers?</a:t>
            </a:r>
          </a:p>
        </p:txBody>
      </p:sp>
      <p:sp>
        <p:nvSpPr>
          <p:cNvPr id="6" name="TextBox 5">
            <a:extLst>
              <a:ext uri="{FF2B5EF4-FFF2-40B4-BE49-F238E27FC236}">
                <a16:creationId xmlns:a16="http://schemas.microsoft.com/office/drawing/2014/main" id="{070FC227-78A6-4B96-B5DB-E1BB1137CFD5}"/>
              </a:ext>
            </a:extLst>
          </p:cNvPr>
          <p:cNvSpPr txBox="1"/>
          <p:nvPr/>
        </p:nvSpPr>
        <p:spPr>
          <a:xfrm>
            <a:off x="771288" y="2056201"/>
            <a:ext cx="10373032" cy="1087157"/>
          </a:xfrm>
          <a:prstGeom prst="rect">
            <a:avLst/>
          </a:prstGeom>
          <a:noFill/>
        </p:spPr>
        <p:txBody>
          <a:bodyPr wrap="square" rtlCol="0">
            <a:spAutoFit/>
          </a:bodyPr>
          <a:lstStyle/>
          <a:p>
            <a:pPr algn="ctr">
              <a:lnSpc>
                <a:spcPct val="110000"/>
              </a:lnSpc>
              <a:spcAft>
                <a:spcPts val="600"/>
              </a:spcAft>
            </a:pPr>
            <a:r>
              <a:rPr lang="en-US" sz="2800" dirty="0">
                <a:solidFill>
                  <a:schemeClr val="bg1"/>
                </a:solidFill>
                <a:latin typeface="Comic Sans MS" panose="030F0702030302020204" pitchFamily="66" charset="0"/>
              </a:rPr>
              <a:t> </a:t>
            </a:r>
            <a:r>
              <a:rPr lang="en-US" sz="2400" b="1" dirty="0">
                <a:solidFill>
                  <a:schemeClr val="bg1"/>
                </a:solidFill>
                <a:latin typeface="Comic Sans MS" panose="030F0702030302020204" pitchFamily="66" charset="0"/>
              </a:rPr>
              <a:t>Example Food Chain:</a:t>
            </a:r>
          </a:p>
          <a:p>
            <a:pPr algn="ctr">
              <a:lnSpc>
                <a:spcPct val="110000"/>
              </a:lnSpc>
              <a:spcAft>
                <a:spcPts val="600"/>
              </a:spcAft>
            </a:pPr>
            <a:r>
              <a:rPr lang="en-US" sz="2800" b="1" dirty="0">
                <a:solidFill>
                  <a:schemeClr val="bg1"/>
                </a:solidFill>
                <a:latin typeface="Comic Sans MS" panose="030F0702030302020204" pitchFamily="66" charset="0"/>
              </a:rPr>
              <a:t>  Sun </a:t>
            </a:r>
            <a:r>
              <a:rPr lang="en-US" sz="2800" b="1" dirty="0">
                <a:solidFill>
                  <a:schemeClr val="bg1"/>
                </a:solidFill>
                <a:latin typeface="Comic Sans MS" panose="030F0702030302020204" pitchFamily="66" charset="0"/>
                <a:sym typeface="Wingdings" panose="05000000000000000000" pitchFamily="2" charset="2"/>
              </a:rPr>
              <a:t> Plants  Grasshopper  Toad  Snake  Hawk</a:t>
            </a:r>
            <a:endParaRPr lang="en-US" sz="2800" b="1" dirty="0">
              <a:solidFill>
                <a:schemeClr val="bg1"/>
              </a:solidFill>
              <a:latin typeface="Comic Sans MS" panose="030F0702030302020204" pitchFamily="66" charset="0"/>
            </a:endParaRPr>
          </a:p>
        </p:txBody>
      </p:sp>
      <p:grpSp>
        <p:nvGrpSpPr>
          <p:cNvPr id="2074" name="Group 2073">
            <a:extLst>
              <a:ext uri="{FF2B5EF4-FFF2-40B4-BE49-F238E27FC236}">
                <a16:creationId xmlns:a16="http://schemas.microsoft.com/office/drawing/2014/main" id="{9B001E6C-D171-4F54-97CA-A0334960CB95}"/>
              </a:ext>
            </a:extLst>
          </p:cNvPr>
          <p:cNvGrpSpPr/>
          <p:nvPr/>
        </p:nvGrpSpPr>
        <p:grpSpPr>
          <a:xfrm>
            <a:off x="2255520" y="3130167"/>
            <a:ext cx="8204805" cy="1756487"/>
            <a:chOff x="2255520" y="3130167"/>
            <a:chExt cx="8204805" cy="1756487"/>
          </a:xfrm>
        </p:grpSpPr>
        <p:sp>
          <p:nvSpPr>
            <p:cNvPr id="30" name="TextBox 29">
              <a:extLst>
                <a:ext uri="{FF2B5EF4-FFF2-40B4-BE49-F238E27FC236}">
                  <a16:creationId xmlns:a16="http://schemas.microsoft.com/office/drawing/2014/main" id="{E8793355-445A-4B35-AFF2-9FF9894487BF}"/>
                </a:ext>
              </a:extLst>
            </p:cNvPr>
            <p:cNvSpPr txBox="1"/>
            <p:nvPr/>
          </p:nvSpPr>
          <p:spPr>
            <a:xfrm>
              <a:off x="2255520" y="3686325"/>
              <a:ext cx="7680960" cy="1200329"/>
            </a:xfrm>
            <a:prstGeom prst="rect">
              <a:avLst/>
            </a:prstGeom>
            <a:noFill/>
          </p:spPr>
          <p:txBody>
            <a:bodyPr wrap="square" rtlCol="0">
              <a:spAutoFit/>
            </a:bodyPr>
            <a:lstStyle/>
            <a:p>
              <a:pPr algn="ctr"/>
              <a:r>
                <a:rPr lang="en-US" sz="2400" b="1" u="sng" dirty="0">
                  <a:solidFill>
                    <a:schemeClr val="bg1"/>
                  </a:solidFill>
                  <a:latin typeface="Comic Sans MS" panose="030F0702030302020204" pitchFamily="66" charset="0"/>
                </a:rPr>
                <a:t>ALL</a:t>
              </a:r>
              <a:r>
                <a:rPr lang="en-US" sz="2400" b="1" dirty="0">
                  <a:solidFill>
                    <a:schemeClr val="bg1"/>
                  </a:solidFill>
                  <a:latin typeface="Comic Sans MS" panose="030F0702030302020204" pitchFamily="66" charset="0"/>
                </a:rPr>
                <a:t> </a:t>
              </a:r>
              <a:r>
                <a:rPr lang="en-US" sz="2400" dirty="0">
                  <a:solidFill>
                    <a:schemeClr val="bg1"/>
                  </a:solidFill>
                  <a:latin typeface="Comic Sans MS" panose="030F0702030302020204" pitchFamily="66" charset="0"/>
                </a:rPr>
                <a:t>dead plants and animals </a:t>
              </a:r>
            </a:p>
            <a:p>
              <a:pPr algn="ctr"/>
              <a:r>
                <a:rPr lang="en-US" sz="2400" dirty="0">
                  <a:solidFill>
                    <a:schemeClr val="bg1"/>
                  </a:solidFill>
                  <a:latin typeface="Comic Sans MS" panose="030F0702030302020204" pitchFamily="66" charset="0"/>
                </a:rPr>
                <a:t>will be eaten and broken down into nutrients </a:t>
              </a:r>
            </a:p>
            <a:p>
              <a:pPr algn="ctr"/>
              <a:r>
                <a:rPr lang="en-US" sz="2400" dirty="0">
                  <a:solidFill>
                    <a:schemeClr val="bg1"/>
                  </a:solidFill>
                  <a:latin typeface="Comic Sans MS" panose="030F0702030302020204" pitchFamily="66" charset="0"/>
                </a:rPr>
                <a:t>by </a:t>
              </a:r>
              <a:r>
                <a:rPr lang="en-US" sz="2400" b="1" u="sng" dirty="0">
                  <a:solidFill>
                    <a:schemeClr val="bg1"/>
                  </a:solidFill>
                  <a:latin typeface="Comic Sans MS" panose="030F0702030302020204" pitchFamily="66" charset="0"/>
                </a:rPr>
                <a:t>scavengers</a:t>
              </a:r>
              <a:r>
                <a:rPr lang="en-US" sz="2400" dirty="0">
                  <a:solidFill>
                    <a:schemeClr val="bg1"/>
                  </a:solidFill>
                  <a:latin typeface="Comic Sans MS" panose="030F0702030302020204" pitchFamily="66" charset="0"/>
                </a:rPr>
                <a:t> and </a:t>
              </a:r>
              <a:r>
                <a:rPr lang="en-US" sz="2400" b="1" u="sng" dirty="0">
                  <a:solidFill>
                    <a:schemeClr val="bg1"/>
                  </a:solidFill>
                  <a:latin typeface="Comic Sans MS" panose="030F0702030302020204" pitchFamily="66" charset="0"/>
                </a:rPr>
                <a:t>decomposers</a:t>
              </a:r>
              <a:r>
                <a:rPr lang="en-US" sz="2400" dirty="0">
                  <a:solidFill>
                    <a:schemeClr val="bg1"/>
                  </a:solidFill>
                  <a:latin typeface="Comic Sans MS" panose="030F0702030302020204" pitchFamily="66" charset="0"/>
                </a:rPr>
                <a:t>.</a:t>
              </a:r>
            </a:p>
          </p:txBody>
        </p:sp>
        <p:cxnSp>
          <p:nvCxnSpPr>
            <p:cNvPr id="3" name="Straight Arrow Connector 2">
              <a:extLst>
                <a:ext uri="{FF2B5EF4-FFF2-40B4-BE49-F238E27FC236}">
                  <a16:creationId xmlns:a16="http://schemas.microsoft.com/office/drawing/2014/main" id="{9E0C1569-77CF-4240-8649-5FACA4B2E666}"/>
                </a:ext>
              </a:extLst>
            </p:cNvPr>
            <p:cNvCxnSpPr>
              <a:cxnSpLocks/>
            </p:cNvCxnSpPr>
            <p:nvPr/>
          </p:nvCxnSpPr>
          <p:spPr>
            <a:xfrm flipH="1">
              <a:off x="8811769" y="3158856"/>
              <a:ext cx="1648556" cy="730362"/>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806FA32-3395-4C8E-9FB2-27C0E1720137}"/>
                </a:ext>
              </a:extLst>
            </p:cNvPr>
            <p:cNvCxnSpPr>
              <a:cxnSpLocks/>
            </p:cNvCxnSpPr>
            <p:nvPr/>
          </p:nvCxnSpPr>
          <p:spPr>
            <a:xfrm flipH="1">
              <a:off x="8071945" y="3143358"/>
              <a:ext cx="739825" cy="527469"/>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454E9F8-74BD-44EF-B8AF-1DC6B1B3C250}"/>
                </a:ext>
              </a:extLst>
            </p:cNvPr>
            <p:cNvCxnSpPr>
              <a:cxnSpLocks/>
            </p:cNvCxnSpPr>
            <p:nvPr/>
          </p:nvCxnSpPr>
          <p:spPr>
            <a:xfrm flipH="1">
              <a:off x="6940731" y="3130167"/>
              <a:ext cx="341997" cy="495902"/>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52638BD-5B6A-455B-ABF5-E3CE2F49126E}"/>
                </a:ext>
              </a:extLst>
            </p:cNvPr>
            <p:cNvCxnSpPr>
              <a:cxnSpLocks/>
            </p:cNvCxnSpPr>
            <p:nvPr/>
          </p:nvCxnSpPr>
          <p:spPr>
            <a:xfrm>
              <a:off x="5029981" y="3158856"/>
              <a:ext cx="393019" cy="492558"/>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FBCDDE-AF92-4A8A-A9BD-4089EAC784BF}"/>
                </a:ext>
              </a:extLst>
            </p:cNvPr>
            <p:cNvCxnSpPr>
              <a:cxnSpLocks/>
            </p:cNvCxnSpPr>
            <p:nvPr/>
          </p:nvCxnSpPr>
          <p:spPr>
            <a:xfrm>
              <a:off x="3078904" y="3130167"/>
              <a:ext cx="865501" cy="584476"/>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grpSp>
      <p:pic>
        <p:nvPicPr>
          <p:cNvPr id="2052" name="Picture 4" descr="Image result for photo of turkey vulture eating">
            <a:extLst>
              <a:ext uri="{FF2B5EF4-FFF2-40B4-BE49-F238E27FC236}">
                <a16:creationId xmlns:a16="http://schemas.microsoft.com/office/drawing/2014/main" id="{D85F9F92-F4D9-4643-9AF7-394504026D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83" t="6620" r="12115" b="17793"/>
          <a:stretch/>
        </p:blipFill>
        <p:spPr bwMode="auto">
          <a:xfrm>
            <a:off x="312754" y="4988523"/>
            <a:ext cx="1616885"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5" name="Picture 6" descr="Image result for photo of fungi on tree trunk">
            <a:extLst>
              <a:ext uri="{FF2B5EF4-FFF2-40B4-BE49-F238E27FC236}">
                <a16:creationId xmlns:a16="http://schemas.microsoft.com/office/drawing/2014/main" id="{2E93E925-306B-4E12-86FC-CB165E48C4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43" b="15968"/>
          <a:stretch/>
        </p:blipFill>
        <p:spPr bwMode="auto">
          <a:xfrm>
            <a:off x="9164760" y="4988523"/>
            <a:ext cx="1202258"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866726C-48D4-44B7-966C-C0DEEE40E51C}"/>
              </a:ext>
            </a:extLst>
          </p:cNvPr>
          <p:cNvSpPr txBox="1"/>
          <p:nvPr/>
        </p:nvSpPr>
        <p:spPr>
          <a:xfrm>
            <a:off x="517565" y="6360123"/>
            <a:ext cx="1202259"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vultures</a:t>
            </a:r>
          </a:p>
        </p:txBody>
      </p:sp>
      <p:sp>
        <p:nvSpPr>
          <p:cNvPr id="44" name="TextBox 43">
            <a:extLst>
              <a:ext uri="{FF2B5EF4-FFF2-40B4-BE49-F238E27FC236}">
                <a16:creationId xmlns:a16="http://schemas.microsoft.com/office/drawing/2014/main" id="{6ACD4E0C-B12A-4041-90FA-F67F5CFA695D}"/>
              </a:ext>
            </a:extLst>
          </p:cNvPr>
          <p:cNvSpPr txBox="1"/>
          <p:nvPr/>
        </p:nvSpPr>
        <p:spPr>
          <a:xfrm>
            <a:off x="9164760" y="6374075"/>
            <a:ext cx="1202259"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fungi</a:t>
            </a:r>
          </a:p>
        </p:txBody>
      </p:sp>
      <p:pic>
        <p:nvPicPr>
          <p:cNvPr id="2058" name="Picture 8" descr="Image result for decomposers">
            <a:extLst>
              <a:ext uri="{FF2B5EF4-FFF2-40B4-BE49-F238E27FC236}">
                <a16:creationId xmlns:a16="http://schemas.microsoft.com/office/drawing/2014/main" id="{8C365A6F-8212-473A-9298-D1B33940B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433" y="4992338"/>
            <a:ext cx="1371600"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6D00E06-D14E-4335-A577-3B66F0C4C11A}"/>
              </a:ext>
            </a:extLst>
          </p:cNvPr>
          <p:cNvSpPr txBox="1"/>
          <p:nvPr/>
        </p:nvSpPr>
        <p:spPr>
          <a:xfrm>
            <a:off x="2169849" y="6378268"/>
            <a:ext cx="1646768"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earthworms</a:t>
            </a:r>
          </a:p>
        </p:txBody>
      </p:sp>
      <p:pic>
        <p:nvPicPr>
          <p:cNvPr id="2067" name="Picture 10" descr="Related image">
            <a:extLst>
              <a:ext uri="{FF2B5EF4-FFF2-40B4-BE49-F238E27FC236}">
                <a16:creationId xmlns:a16="http://schemas.microsoft.com/office/drawing/2014/main" id="{BB88F3F7-0207-4C32-B9A2-FF33C6347D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2414"/>
          <a:stretch/>
        </p:blipFill>
        <p:spPr bwMode="auto">
          <a:xfrm>
            <a:off x="4055427" y="4994143"/>
            <a:ext cx="1390515"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28EE71F9-1CFF-4E9E-80F8-8E23C6D02EE8}"/>
              </a:ext>
            </a:extLst>
          </p:cNvPr>
          <p:cNvSpPr txBox="1"/>
          <p:nvPr/>
        </p:nvSpPr>
        <p:spPr>
          <a:xfrm>
            <a:off x="3920000" y="6360123"/>
            <a:ext cx="1646768"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fly larvae</a:t>
            </a:r>
          </a:p>
        </p:txBody>
      </p:sp>
      <p:pic>
        <p:nvPicPr>
          <p:cNvPr id="2071" name="Picture 12" descr="Image result for snails with dead leaves">
            <a:extLst>
              <a:ext uri="{FF2B5EF4-FFF2-40B4-BE49-F238E27FC236}">
                <a16:creationId xmlns:a16="http://schemas.microsoft.com/office/drawing/2014/main" id="{A12C8EBC-812C-4F60-B639-633272B809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971" r="30345"/>
          <a:stretch/>
        </p:blipFill>
        <p:spPr bwMode="auto">
          <a:xfrm>
            <a:off x="5822336" y="5002475"/>
            <a:ext cx="1212795"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F331F029-4604-43DA-A47B-06B64A9E31BD}"/>
              </a:ext>
            </a:extLst>
          </p:cNvPr>
          <p:cNvSpPr txBox="1"/>
          <p:nvPr/>
        </p:nvSpPr>
        <p:spPr>
          <a:xfrm>
            <a:off x="5882976" y="6360123"/>
            <a:ext cx="1152155"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slugs</a:t>
            </a:r>
          </a:p>
        </p:txBody>
      </p:sp>
      <p:pic>
        <p:nvPicPr>
          <p:cNvPr id="2072" name="Picture 14" descr="Image result for pill bugs under a log">
            <a:extLst>
              <a:ext uri="{FF2B5EF4-FFF2-40B4-BE49-F238E27FC236}">
                <a16:creationId xmlns:a16="http://schemas.microsoft.com/office/drawing/2014/main" id="{038C844F-69D3-42D8-91A8-B895E86696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936" t="38008" r="31952" b="5287"/>
          <a:stretch/>
        </p:blipFill>
        <p:spPr bwMode="auto">
          <a:xfrm>
            <a:off x="7411525" y="5002475"/>
            <a:ext cx="1376841"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DE59C10-6E8E-4BC7-8DED-896AA41DDB2E}"/>
              </a:ext>
            </a:extLst>
          </p:cNvPr>
          <p:cNvSpPr txBox="1"/>
          <p:nvPr/>
        </p:nvSpPr>
        <p:spPr>
          <a:xfrm>
            <a:off x="7546866" y="6374075"/>
            <a:ext cx="1151808"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pill bugs</a:t>
            </a:r>
          </a:p>
        </p:txBody>
      </p:sp>
      <p:pic>
        <p:nvPicPr>
          <p:cNvPr id="2073" name="Picture 16" descr="Image result for decomposer bacteria">
            <a:extLst>
              <a:ext uri="{FF2B5EF4-FFF2-40B4-BE49-F238E27FC236}">
                <a16:creationId xmlns:a16="http://schemas.microsoft.com/office/drawing/2014/main" id="{D3518E11-BA54-4E51-A164-72CF1378DF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346"/>
          <a:stretch/>
        </p:blipFill>
        <p:spPr bwMode="auto">
          <a:xfrm>
            <a:off x="10743412" y="4968205"/>
            <a:ext cx="1202259"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9D1F299-86FC-4E41-A507-A3D7D04B8DD2}"/>
              </a:ext>
            </a:extLst>
          </p:cNvPr>
          <p:cNvSpPr txBox="1"/>
          <p:nvPr/>
        </p:nvSpPr>
        <p:spPr>
          <a:xfrm>
            <a:off x="10724948" y="6339805"/>
            <a:ext cx="1202259"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bacteria</a:t>
            </a:r>
          </a:p>
        </p:txBody>
      </p:sp>
    </p:spTree>
    <p:extLst>
      <p:ext uri="{BB962C8B-B14F-4D97-AF65-F5344CB8AC3E}">
        <p14:creationId xmlns:p14="http://schemas.microsoft.com/office/powerpoint/2010/main" val="40200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114339" y="811278"/>
            <a:ext cx="10322350" cy="8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600"/>
              </a:spcBef>
            </a:pPr>
            <a:r>
              <a:rPr lang="en-US" sz="4000" dirty="0">
                <a:latin typeface="Comic Sans MS" panose="030F0702030302020204" pitchFamily="66" charset="0"/>
              </a:rPr>
              <a:t>What is a Food Web?</a:t>
            </a:r>
          </a:p>
        </p:txBody>
      </p:sp>
      <p:sp>
        <p:nvSpPr>
          <p:cNvPr id="14" name="TextBox 13">
            <a:extLst>
              <a:ext uri="{FF2B5EF4-FFF2-40B4-BE49-F238E27FC236}">
                <a16:creationId xmlns:a16="http://schemas.microsoft.com/office/drawing/2014/main" id="{5340A956-ADAA-4284-BCA9-D8C793FA3166}"/>
              </a:ext>
            </a:extLst>
          </p:cNvPr>
          <p:cNvSpPr txBox="1"/>
          <p:nvPr/>
        </p:nvSpPr>
        <p:spPr>
          <a:xfrm>
            <a:off x="872016" y="2029303"/>
            <a:ext cx="9799037" cy="1292662"/>
          </a:xfrm>
          <a:prstGeom prst="rect">
            <a:avLst/>
          </a:prstGeom>
          <a:noFill/>
        </p:spPr>
        <p:txBody>
          <a:bodyPr wrap="square" rtlCol="0">
            <a:spAutoFit/>
          </a:bodyPr>
          <a:lstStyle/>
          <a:p>
            <a:pPr algn="ctr"/>
            <a:r>
              <a:rPr lang="en-US" sz="2600" dirty="0">
                <a:solidFill>
                  <a:schemeClr val="bg1"/>
                </a:solidFill>
                <a:latin typeface="Comic Sans MS" panose="030F0702030302020204" pitchFamily="66" charset="0"/>
              </a:rPr>
              <a:t>A food web is made of many interdependent food chains with overlapping members and is a representation of the flow of matter and energy through an entire ecosystem.</a:t>
            </a:r>
          </a:p>
        </p:txBody>
      </p:sp>
      <p:sp>
        <p:nvSpPr>
          <p:cNvPr id="11" name="TextBox 10">
            <a:extLst>
              <a:ext uri="{FF2B5EF4-FFF2-40B4-BE49-F238E27FC236}">
                <a16:creationId xmlns:a16="http://schemas.microsoft.com/office/drawing/2014/main" id="{9272D8AF-DC71-41D8-9D74-2FDE11AEAABD}"/>
              </a:ext>
            </a:extLst>
          </p:cNvPr>
          <p:cNvSpPr txBox="1"/>
          <p:nvPr/>
        </p:nvSpPr>
        <p:spPr>
          <a:xfrm>
            <a:off x="114339" y="3295378"/>
            <a:ext cx="2197897" cy="474297"/>
          </a:xfrm>
          <a:prstGeom prst="rect">
            <a:avLst/>
          </a:prstGeom>
          <a:noFill/>
        </p:spPr>
        <p:txBody>
          <a:bodyPr wrap="square" rtlCol="0">
            <a:spAutoFit/>
          </a:bodyPr>
          <a:lstStyle/>
          <a:p>
            <a:pPr algn="ctr">
              <a:lnSpc>
                <a:spcPct val="110000"/>
              </a:lnSpc>
              <a:spcAft>
                <a:spcPts val="600"/>
              </a:spcAft>
            </a:pPr>
            <a:r>
              <a:rPr lang="en-US" sz="2400" i="1" dirty="0">
                <a:solidFill>
                  <a:srgbClr val="FFFF00"/>
                </a:solidFill>
                <a:latin typeface="Comic Sans MS" panose="030F0702030302020204" pitchFamily="66" charset="0"/>
              </a:rPr>
              <a:t>For example:</a:t>
            </a:r>
          </a:p>
        </p:txBody>
      </p:sp>
      <p:sp>
        <p:nvSpPr>
          <p:cNvPr id="5" name="TextBox 4">
            <a:extLst>
              <a:ext uri="{FF2B5EF4-FFF2-40B4-BE49-F238E27FC236}">
                <a16:creationId xmlns:a16="http://schemas.microsoft.com/office/drawing/2014/main" id="{EDC927CB-8B49-47DD-B085-004CBBDC1B88}"/>
              </a:ext>
            </a:extLst>
          </p:cNvPr>
          <p:cNvSpPr txBox="1"/>
          <p:nvPr/>
        </p:nvSpPr>
        <p:spPr>
          <a:xfrm>
            <a:off x="1124476" y="5346755"/>
            <a:ext cx="6053072" cy="472822"/>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sym typeface="Wingdings" panose="05000000000000000000" pitchFamily="2" charset="2"/>
              </a:rPr>
              <a:t>Tomato Plant  Caterpillars  Bluebirds</a:t>
            </a:r>
            <a:endParaRPr lang="en-US" sz="2400" dirty="0">
              <a:solidFill>
                <a:schemeClr val="bg1"/>
              </a:solidFill>
              <a:latin typeface="Comic Sans MS" panose="030F0702030302020204" pitchFamily="66" charset="0"/>
            </a:endParaRPr>
          </a:p>
        </p:txBody>
      </p:sp>
      <p:sp>
        <p:nvSpPr>
          <p:cNvPr id="7" name="TextBox 6">
            <a:extLst>
              <a:ext uri="{FF2B5EF4-FFF2-40B4-BE49-F238E27FC236}">
                <a16:creationId xmlns:a16="http://schemas.microsoft.com/office/drawing/2014/main" id="{03810691-0053-41F5-BE85-4D9521068003}"/>
              </a:ext>
            </a:extLst>
          </p:cNvPr>
          <p:cNvSpPr txBox="1"/>
          <p:nvPr/>
        </p:nvSpPr>
        <p:spPr>
          <a:xfrm>
            <a:off x="1124476" y="4702764"/>
            <a:ext cx="10953185" cy="472822"/>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rPr>
              <a:t>Grass </a:t>
            </a:r>
            <a:r>
              <a:rPr lang="en-US" sz="2400" dirty="0">
                <a:solidFill>
                  <a:schemeClr val="bg1"/>
                </a:solidFill>
                <a:latin typeface="Comic Sans MS" panose="030F0702030302020204" pitchFamily="66" charset="0"/>
                <a:sym typeface="Wingdings" panose="05000000000000000000" pitchFamily="2" charset="2"/>
              </a:rPr>
              <a:t> Grasshoppers  Toad  Snake  Hawk  Pill Bugs/Decomposers</a:t>
            </a:r>
            <a:endParaRPr lang="en-US" sz="2400" dirty="0">
              <a:solidFill>
                <a:schemeClr val="bg1"/>
              </a:solidFill>
              <a:latin typeface="Comic Sans MS" panose="030F0702030302020204" pitchFamily="66" charset="0"/>
            </a:endParaRPr>
          </a:p>
        </p:txBody>
      </p:sp>
      <p:sp>
        <p:nvSpPr>
          <p:cNvPr id="15" name="TextBox 14">
            <a:extLst>
              <a:ext uri="{FF2B5EF4-FFF2-40B4-BE49-F238E27FC236}">
                <a16:creationId xmlns:a16="http://schemas.microsoft.com/office/drawing/2014/main" id="{AD91293A-0BEB-4C63-9C9A-349ABD613AD0}"/>
              </a:ext>
            </a:extLst>
          </p:cNvPr>
          <p:cNvSpPr txBox="1"/>
          <p:nvPr/>
        </p:nvSpPr>
        <p:spPr>
          <a:xfrm>
            <a:off x="1262069" y="4031711"/>
            <a:ext cx="7126014" cy="472822"/>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sym typeface="Wingdings" panose="05000000000000000000" pitchFamily="2" charset="2"/>
              </a:rPr>
              <a:t>Clovers  Eastern Box Turtle  Turkey vulture</a:t>
            </a:r>
            <a:endParaRPr lang="en-US" sz="2400" dirty="0">
              <a:solidFill>
                <a:schemeClr val="bg1"/>
              </a:solidFill>
              <a:latin typeface="Comic Sans MS" panose="030F0702030302020204" pitchFamily="66" charset="0"/>
            </a:endParaRPr>
          </a:p>
        </p:txBody>
      </p:sp>
      <p:grpSp>
        <p:nvGrpSpPr>
          <p:cNvPr id="42" name="Group 41">
            <a:extLst>
              <a:ext uri="{FF2B5EF4-FFF2-40B4-BE49-F238E27FC236}">
                <a16:creationId xmlns:a16="http://schemas.microsoft.com/office/drawing/2014/main" id="{E435966C-8889-44DA-9434-E1346379B227}"/>
              </a:ext>
            </a:extLst>
          </p:cNvPr>
          <p:cNvGrpSpPr/>
          <p:nvPr/>
        </p:nvGrpSpPr>
        <p:grpSpPr>
          <a:xfrm>
            <a:off x="114339" y="4382814"/>
            <a:ext cx="1352899" cy="1663908"/>
            <a:chOff x="114339" y="4382814"/>
            <a:chExt cx="1352899" cy="1663908"/>
          </a:xfrm>
        </p:grpSpPr>
        <p:sp>
          <p:nvSpPr>
            <p:cNvPr id="6" name="TextBox 5">
              <a:extLst>
                <a:ext uri="{FF2B5EF4-FFF2-40B4-BE49-F238E27FC236}">
                  <a16:creationId xmlns:a16="http://schemas.microsoft.com/office/drawing/2014/main" id="{D3A969EB-CCD3-4916-9C33-652F470C47DC}"/>
                </a:ext>
              </a:extLst>
            </p:cNvPr>
            <p:cNvSpPr txBox="1"/>
            <p:nvPr/>
          </p:nvSpPr>
          <p:spPr>
            <a:xfrm>
              <a:off x="114339" y="4702447"/>
              <a:ext cx="1352899" cy="472822"/>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rPr>
                <a:t>Sun </a:t>
              </a:r>
              <a:r>
                <a:rPr lang="en-US" sz="2400" dirty="0">
                  <a:solidFill>
                    <a:schemeClr val="bg1"/>
                  </a:solidFill>
                  <a:latin typeface="Comic Sans MS" panose="030F0702030302020204" pitchFamily="66" charset="0"/>
                  <a:sym typeface="Wingdings" panose="05000000000000000000" pitchFamily="2" charset="2"/>
                </a:rPr>
                <a:t></a:t>
              </a:r>
              <a:endParaRPr lang="en-US" sz="2400" dirty="0">
                <a:solidFill>
                  <a:schemeClr val="bg1"/>
                </a:solidFill>
                <a:latin typeface="Comic Sans MS" panose="030F0702030302020204" pitchFamily="66" charset="0"/>
              </a:endParaRPr>
            </a:p>
          </p:txBody>
        </p:sp>
        <p:cxnSp>
          <p:nvCxnSpPr>
            <p:cNvPr id="3" name="Straight Arrow Connector 2">
              <a:extLst>
                <a:ext uri="{FF2B5EF4-FFF2-40B4-BE49-F238E27FC236}">
                  <a16:creationId xmlns:a16="http://schemas.microsoft.com/office/drawing/2014/main" id="{206FBC08-E331-4657-B39B-25D5571DC332}"/>
                </a:ext>
              </a:extLst>
            </p:cNvPr>
            <p:cNvCxnSpPr>
              <a:cxnSpLocks/>
              <a:endCxn id="5" idx="1"/>
            </p:cNvCxnSpPr>
            <p:nvPr/>
          </p:nvCxnSpPr>
          <p:spPr>
            <a:xfrm>
              <a:off x="698090" y="5346755"/>
              <a:ext cx="426386" cy="236411"/>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ABA7B31-E335-4CEF-A005-6E431F7032ED}"/>
                </a:ext>
              </a:extLst>
            </p:cNvPr>
            <p:cNvCxnSpPr>
              <a:cxnSpLocks/>
            </p:cNvCxnSpPr>
            <p:nvPr/>
          </p:nvCxnSpPr>
          <p:spPr>
            <a:xfrm flipV="1">
              <a:off x="790788" y="4382814"/>
              <a:ext cx="459943" cy="248233"/>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A7426C-4FD1-4025-826F-B4C8185D2F97}"/>
                </a:ext>
              </a:extLst>
            </p:cNvPr>
            <p:cNvCxnSpPr>
              <a:cxnSpLocks/>
            </p:cNvCxnSpPr>
            <p:nvPr/>
          </p:nvCxnSpPr>
          <p:spPr>
            <a:xfrm>
              <a:off x="493986" y="5278979"/>
              <a:ext cx="526773" cy="767743"/>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EF7CDA63-32E1-48E0-A8A3-77A7A54DBBBF}"/>
              </a:ext>
            </a:extLst>
          </p:cNvPr>
          <p:cNvSpPr txBox="1"/>
          <p:nvPr/>
        </p:nvSpPr>
        <p:spPr>
          <a:xfrm>
            <a:off x="896175" y="6026260"/>
            <a:ext cx="8213608" cy="472822"/>
          </a:xfrm>
          <a:prstGeom prst="rect">
            <a:avLst/>
          </a:prstGeom>
          <a:noFill/>
        </p:spPr>
        <p:txBody>
          <a:bodyPr wrap="square" rtlCol="0">
            <a:spAutoFit/>
          </a:bodyPr>
          <a:lstStyle/>
          <a:p>
            <a:pPr>
              <a:lnSpc>
                <a:spcPct val="110000"/>
              </a:lnSpc>
              <a:spcAft>
                <a:spcPts val="600"/>
              </a:spcAft>
            </a:pPr>
            <a:r>
              <a:rPr lang="en-US" sz="2400" dirty="0">
                <a:solidFill>
                  <a:schemeClr val="bg1"/>
                </a:solidFill>
                <a:latin typeface="Comic Sans MS" panose="030F0702030302020204" pitchFamily="66" charset="0"/>
                <a:sym typeface="Wingdings" panose="05000000000000000000" pitchFamily="2" charset="2"/>
              </a:rPr>
              <a:t>Algae  Dragonfly Nymphs  Fish  Great Blue Heron </a:t>
            </a:r>
            <a:endParaRPr lang="en-US" sz="2400" dirty="0">
              <a:solidFill>
                <a:schemeClr val="bg1"/>
              </a:solidFill>
              <a:latin typeface="Comic Sans MS" panose="030F0702030302020204" pitchFamily="66" charset="0"/>
            </a:endParaRPr>
          </a:p>
        </p:txBody>
      </p:sp>
      <p:cxnSp>
        <p:nvCxnSpPr>
          <p:cNvPr id="16" name="Straight Arrow Connector 15">
            <a:extLst>
              <a:ext uri="{FF2B5EF4-FFF2-40B4-BE49-F238E27FC236}">
                <a16:creationId xmlns:a16="http://schemas.microsoft.com/office/drawing/2014/main" id="{B0BD8E3F-9692-45BA-A436-FE6C9C1A6683}"/>
              </a:ext>
            </a:extLst>
          </p:cNvPr>
          <p:cNvCxnSpPr>
            <a:cxnSpLocks/>
          </p:cNvCxnSpPr>
          <p:nvPr/>
        </p:nvCxnSpPr>
        <p:spPr>
          <a:xfrm>
            <a:off x="8255890" y="4295764"/>
            <a:ext cx="462310" cy="396018"/>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AE3BD5-48EA-4076-A454-9414A7349FA4}"/>
              </a:ext>
            </a:extLst>
          </p:cNvPr>
          <p:cNvCxnSpPr>
            <a:cxnSpLocks/>
          </p:cNvCxnSpPr>
          <p:nvPr/>
        </p:nvCxnSpPr>
        <p:spPr>
          <a:xfrm>
            <a:off x="2147374" y="4479504"/>
            <a:ext cx="469702" cy="281957"/>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5CD357-B8E7-438E-8559-4DFD25A1C04A}"/>
              </a:ext>
            </a:extLst>
          </p:cNvPr>
          <p:cNvCxnSpPr>
            <a:cxnSpLocks/>
          </p:cNvCxnSpPr>
          <p:nvPr/>
        </p:nvCxnSpPr>
        <p:spPr>
          <a:xfrm>
            <a:off x="9180913" y="4574887"/>
            <a:ext cx="348213" cy="227383"/>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9AD3F8A4-518F-442A-AD0B-1266BCA1BFB0}"/>
              </a:ext>
            </a:extLst>
          </p:cNvPr>
          <p:cNvGrpSpPr/>
          <p:nvPr/>
        </p:nvGrpSpPr>
        <p:grpSpPr>
          <a:xfrm>
            <a:off x="3645912" y="4153491"/>
            <a:ext cx="6253354" cy="687318"/>
            <a:chOff x="3645912" y="4153491"/>
            <a:chExt cx="6253354" cy="687318"/>
          </a:xfrm>
        </p:grpSpPr>
        <p:sp>
          <p:nvSpPr>
            <p:cNvPr id="26" name="TextBox 25">
              <a:extLst>
                <a:ext uri="{FF2B5EF4-FFF2-40B4-BE49-F238E27FC236}">
                  <a16:creationId xmlns:a16="http://schemas.microsoft.com/office/drawing/2014/main" id="{B1F973D0-C894-4A53-9F8D-C042270CECB8}"/>
                </a:ext>
              </a:extLst>
            </p:cNvPr>
            <p:cNvSpPr txBox="1"/>
            <p:nvPr/>
          </p:nvSpPr>
          <p:spPr>
            <a:xfrm>
              <a:off x="8726044" y="4153491"/>
              <a:ext cx="1173222" cy="472822"/>
            </a:xfrm>
            <a:prstGeom prst="rect">
              <a:avLst/>
            </a:prstGeom>
            <a:noFill/>
          </p:spPr>
          <p:txBody>
            <a:bodyPr wrap="square" rtlCol="0">
              <a:spAutoFit/>
            </a:bodyPr>
            <a:lstStyle/>
            <a:p>
              <a:pPr algn="ctr">
                <a:lnSpc>
                  <a:spcPct val="110000"/>
                </a:lnSpc>
                <a:spcAft>
                  <a:spcPts val="600"/>
                </a:spcAft>
              </a:pPr>
              <a:r>
                <a:rPr lang="en-US" sz="2400" dirty="0">
                  <a:solidFill>
                    <a:schemeClr val="bg1"/>
                  </a:solidFill>
                  <a:latin typeface="Comic Sans MS" panose="030F0702030302020204" pitchFamily="66" charset="0"/>
                  <a:sym typeface="Wingdings" panose="05000000000000000000" pitchFamily="2" charset="2"/>
                </a:rPr>
                <a:t>Robin</a:t>
              </a:r>
              <a:endParaRPr lang="en-US" sz="2400" dirty="0">
                <a:solidFill>
                  <a:schemeClr val="bg1"/>
                </a:solidFill>
                <a:latin typeface="Comic Sans MS" panose="030F0702030302020204" pitchFamily="66" charset="0"/>
              </a:endParaRPr>
            </a:p>
          </p:txBody>
        </p:sp>
        <p:cxnSp>
          <p:nvCxnSpPr>
            <p:cNvPr id="35" name="Straight Arrow Connector 34">
              <a:extLst>
                <a:ext uri="{FF2B5EF4-FFF2-40B4-BE49-F238E27FC236}">
                  <a16:creationId xmlns:a16="http://schemas.microsoft.com/office/drawing/2014/main" id="{2E10D4C8-8C7E-4F13-81FC-C01919CE5416}"/>
                </a:ext>
              </a:extLst>
            </p:cNvPr>
            <p:cNvCxnSpPr>
              <a:cxnSpLocks/>
            </p:cNvCxnSpPr>
            <p:nvPr/>
          </p:nvCxnSpPr>
          <p:spPr>
            <a:xfrm flipV="1">
              <a:off x="3645912" y="4402102"/>
              <a:ext cx="5132097" cy="438707"/>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2EADB57F-D8B3-430A-8FEC-067A6BB4CB12}"/>
              </a:ext>
            </a:extLst>
          </p:cNvPr>
          <p:cNvCxnSpPr>
            <a:cxnSpLocks/>
          </p:cNvCxnSpPr>
          <p:nvPr/>
        </p:nvCxnSpPr>
        <p:spPr>
          <a:xfrm flipV="1">
            <a:off x="6096000" y="5142965"/>
            <a:ext cx="441434" cy="272028"/>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9F34E7E-1153-4561-B637-F63729A5B900}"/>
              </a:ext>
            </a:extLst>
          </p:cNvPr>
          <p:cNvCxnSpPr>
            <a:cxnSpLocks/>
          </p:cNvCxnSpPr>
          <p:nvPr/>
        </p:nvCxnSpPr>
        <p:spPr>
          <a:xfrm>
            <a:off x="4419600" y="5142965"/>
            <a:ext cx="1166758" cy="272028"/>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9EAFE8B-72EE-46F4-B562-D7B4DFF60401}"/>
              </a:ext>
            </a:extLst>
          </p:cNvPr>
          <p:cNvCxnSpPr>
            <a:cxnSpLocks/>
            <a:stCxn id="5" idx="3"/>
          </p:cNvCxnSpPr>
          <p:nvPr/>
        </p:nvCxnSpPr>
        <p:spPr>
          <a:xfrm flipV="1">
            <a:off x="7177548" y="5175270"/>
            <a:ext cx="1677020" cy="407896"/>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2023721-EC59-4B0B-835A-CD48044374B6}"/>
              </a:ext>
            </a:extLst>
          </p:cNvPr>
          <p:cNvCxnSpPr>
            <a:cxnSpLocks/>
          </p:cNvCxnSpPr>
          <p:nvPr/>
        </p:nvCxnSpPr>
        <p:spPr>
          <a:xfrm flipV="1">
            <a:off x="3645912" y="5096303"/>
            <a:ext cx="1629602" cy="971533"/>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9C1949-81C7-4040-A79F-FED9F1C54601}"/>
              </a:ext>
            </a:extLst>
          </p:cNvPr>
          <p:cNvCxnSpPr>
            <a:cxnSpLocks/>
          </p:cNvCxnSpPr>
          <p:nvPr/>
        </p:nvCxnSpPr>
        <p:spPr>
          <a:xfrm flipV="1">
            <a:off x="5771535" y="5142965"/>
            <a:ext cx="1794089" cy="971533"/>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A36F2B3-7657-4166-B460-7000C5F61B8C}"/>
              </a:ext>
            </a:extLst>
          </p:cNvPr>
          <p:cNvCxnSpPr>
            <a:cxnSpLocks/>
          </p:cNvCxnSpPr>
          <p:nvPr/>
        </p:nvCxnSpPr>
        <p:spPr>
          <a:xfrm flipV="1">
            <a:off x="7750801" y="5157509"/>
            <a:ext cx="1590859" cy="910327"/>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6C3E4588-27EA-4BB4-9E68-26B6D4BFDDEA}"/>
              </a:ext>
            </a:extLst>
          </p:cNvPr>
          <p:cNvGrpSpPr/>
          <p:nvPr/>
        </p:nvGrpSpPr>
        <p:grpSpPr>
          <a:xfrm>
            <a:off x="1956784" y="3280709"/>
            <a:ext cx="10172575" cy="2621812"/>
            <a:chOff x="1956784" y="3280709"/>
            <a:chExt cx="10172575" cy="2621812"/>
          </a:xfrm>
        </p:grpSpPr>
        <p:grpSp>
          <p:nvGrpSpPr>
            <p:cNvPr id="78" name="Group 77">
              <a:extLst>
                <a:ext uri="{FF2B5EF4-FFF2-40B4-BE49-F238E27FC236}">
                  <a16:creationId xmlns:a16="http://schemas.microsoft.com/office/drawing/2014/main" id="{1A119109-E429-460D-AC2F-CAC14B7F133A}"/>
                </a:ext>
              </a:extLst>
            </p:cNvPr>
            <p:cNvGrpSpPr/>
            <p:nvPr/>
          </p:nvGrpSpPr>
          <p:grpSpPr>
            <a:xfrm>
              <a:off x="1956784" y="3782806"/>
              <a:ext cx="8988534" cy="2119715"/>
              <a:chOff x="1956784" y="3782806"/>
              <a:chExt cx="8988534" cy="2119715"/>
            </a:xfrm>
          </p:grpSpPr>
          <p:grpSp>
            <p:nvGrpSpPr>
              <p:cNvPr id="77" name="Group 76">
                <a:extLst>
                  <a:ext uri="{FF2B5EF4-FFF2-40B4-BE49-F238E27FC236}">
                    <a16:creationId xmlns:a16="http://schemas.microsoft.com/office/drawing/2014/main" id="{44C7CED4-8CBC-4619-A24F-94FDD965C15D}"/>
                  </a:ext>
                </a:extLst>
              </p:cNvPr>
              <p:cNvGrpSpPr/>
              <p:nvPr/>
            </p:nvGrpSpPr>
            <p:grpSpPr>
              <a:xfrm>
                <a:off x="2177492" y="5440066"/>
                <a:ext cx="8709547" cy="462455"/>
                <a:chOff x="2177492" y="5440066"/>
                <a:chExt cx="8709547" cy="462455"/>
              </a:xfrm>
            </p:grpSpPr>
            <p:sp>
              <p:nvSpPr>
                <p:cNvPr id="20" name="Arrow: Curved Left 19">
                  <a:extLst>
                    <a:ext uri="{FF2B5EF4-FFF2-40B4-BE49-F238E27FC236}">
                      <a16:creationId xmlns:a16="http://schemas.microsoft.com/office/drawing/2014/main" id="{2226F7DB-1A91-41F9-BD6B-437B605EDF51}"/>
                    </a:ext>
                  </a:extLst>
                </p:cNvPr>
                <p:cNvSpPr/>
                <p:nvPr/>
              </p:nvSpPr>
              <p:spPr>
                <a:xfrm rot="5177127">
                  <a:off x="6303270" y="1318753"/>
                  <a:ext cx="462455" cy="8705082"/>
                </a:xfrm>
                <a:prstGeom prst="curvedLeftArrow">
                  <a:avLst>
                    <a:gd name="adj1" fmla="val 20551"/>
                    <a:gd name="adj2" fmla="val 20551"/>
                    <a:gd name="adj3" fmla="val 27670"/>
                  </a:avLst>
                </a:prstGeom>
                <a:solidFill>
                  <a:schemeClr val="bg1"/>
                </a:solidFill>
                <a:ln>
                  <a:solidFill>
                    <a:schemeClr val="bg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Arrow Connector 21">
                  <a:extLst>
                    <a:ext uri="{FF2B5EF4-FFF2-40B4-BE49-F238E27FC236}">
                      <a16:creationId xmlns:a16="http://schemas.microsoft.com/office/drawing/2014/main" id="{2AE05431-D772-47D7-85D8-C28F22BFE534}"/>
                    </a:ext>
                  </a:extLst>
                </p:cNvPr>
                <p:cNvCxnSpPr>
                  <a:cxnSpLocks/>
                  <a:stCxn id="20" idx="1"/>
                </p:cNvCxnSpPr>
                <p:nvPr/>
              </p:nvCxnSpPr>
              <p:spPr>
                <a:xfrm flipH="1" flipV="1">
                  <a:off x="2177492" y="5723886"/>
                  <a:ext cx="269488" cy="109294"/>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97032873-319F-4F47-AEAA-966FE605CEB8}"/>
                  </a:ext>
                </a:extLst>
              </p:cNvPr>
              <p:cNvGrpSpPr/>
              <p:nvPr/>
            </p:nvGrpSpPr>
            <p:grpSpPr>
              <a:xfrm>
                <a:off x="1956784" y="3782806"/>
                <a:ext cx="8988534" cy="693150"/>
                <a:chOff x="1956784" y="3782806"/>
                <a:chExt cx="8988534" cy="693150"/>
              </a:xfrm>
            </p:grpSpPr>
            <p:sp>
              <p:nvSpPr>
                <p:cNvPr id="66" name="Arrow: Curved Left 65">
                  <a:extLst>
                    <a:ext uri="{FF2B5EF4-FFF2-40B4-BE49-F238E27FC236}">
                      <a16:creationId xmlns:a16="http://schemas.microsoft.com/office/drawing/2014/main" id="{DC54F077-A5C9-4A9C-BCE6-18967A302ADB}"/>
                    </a:ext>
                  </a:extLst>
                </p:cNvPr>
                <p:cNvSpPr/>
                <p:nvPr/>
              </p:nvSpPr>
              <p:spPr>
                <a:xfrm rot="16498300" flipV="1">
                  <a:off x="6130671" y="-338691"/>
                  <a:ext cx="693150" cy="8936144"/>
                </a:xfrm>
                <a:prstGeom prst="curvedLeftArrow">
                  <a:avLst>
                    <a:gd name="adj1" fmla="val 18545"/>
                    <a:gd name="adj2" fmla="val 20551"/>
                    <a:gd name="adj3" fmla="val 27670"/>
                  </a:avLst>
                </a:prstGeom>
                <a:solidFill>
                  <a:schemeClr val="bg1"/>
                </a:solidFill>
                <a:ln>
                  <a:solidFill>
                    <a:schemeClr val="bg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0" name="Straight Arrow Connector 69">
                  <a:extLst>
                    <a:ext uri="{FF2B5EF4-FFF2-40B4-BE49-F238E27FC236}">
                      <a16:creationId xmlns:a16="http://schemas.microsoft.com/office/drawing/2014/main" id="{58053E41-D941-4A09-84AA-5E8CA8571BB3}"/>
                    </a:ext>
                  </a:extLst>
                </p:cNvPr>
                <p:cNvCxnSpPr>
                  <a:cxnSpLocks/>
                  <a:stCxn id="66" idx="1"/>
                </p:cNvCxnSpPr>
                <p:nvPr/>
              </p:nvCxnSpPr>
              <p:spPr>
                <a:xfrm flipH="1">
                  <a:off x="1956784" y="3923596"/>
                  <a:ext cx="368858" cy="249043"/>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82" name="TextBox 81">
              <a:extLst>
                <a:ext uri="{FF2B5EF4-FFF2-40B4-BE49-F238E27FC236}">
                  <a16:creationId xmlns:a16="http://schemas.microsoft.com/office/drawing/2014/main" id="{2EA5B6AB-E71D-4397-BFD1-691FD5A813F9}"/>
                </a:ext>
              </a:extLst>
            </p:cNvPr>
            <p:cNvSpPr txBox="1"/>
            <p:nvPr/>
          </p:nvSpPr>
          <p:spPr>
            <a:xfrm>
              <a:off x="9341660" y="3280709"/>
              <a:ext cx="2787699" cy="1015663"/>
            </a:xfrm>
            <a:prstGeom prst="rect">
              <a:avLst/>
            </a:prstGeom>
            <a:noFill/>
            <a:ln>
              <a:noFill/>
            </a:ln>
          </p:spPr>
          <p:txBody>
            <a:bodyPr wrap="square" rtlCol="0">
              <a:spAutoFit/>
            </a:bodyPr>
            <a:lstStyle/>
            <a:p>
              <a:pPr algn="ctr"/>
              <a:r>
                <a:rPr lang="en-US" sz="2000" i="1" dirty="0">
                  <a:solidFill>
                    <a:srgbClr val="FFFF00"/>
                  </a:solidFill>
                  <a:latin typeface="Comic Sans MS" panose="030F0702030302020204" pitchFamily="66" charset="0"/>
                </a:rPr>
                <a:t>Decomposers return nutrients to the soil to continue the cycle.</a:t>
              </a:r>
            </a:p>
          </p:txBody>
        </p:sp>
      </p:grpSp>
      <p:cxnSp>
        <p:nvCxnSpPr>
          <p:cNvPr id="84" name="Straight Arrow Connector 83">
            <a:extLst>
              <a:ext uri="{FF2B5EF4-FFF2-40B4-BE49-F238E27FC236}">
                <a16:creationId xmlns:a16="http://schemas.microsoft.com/office/drawing/2014/main" id="{1EA68C63-F351-4004-AD30-1A5FC9F04DAA}"/>
              </a:ext>
            </a:extLst>
          </p:cNvPr>
          <p:cNvCxnSpPr>
            <a:cxnSpLocks/>
          </p:cNvCxnSpPr>
          <p:nvPr/>
        </p:nvCxnSpPr>
        <p:spPr>
          <a:xfrm flipV="1">
            <a:off x="2742580" y="5186568"/>
            <a:ext cx="6102989" cy="215752"/>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178550E-93EC-4FF0-81CC-E0823DA38956}"/>
              </a:ext>
            </a:extLst>
          </p:cNvPr>
          <p:cNvCxnSpPr>
            <a:cxnSpLocks/>
          </p:cNvCxnSpPr>
          <p:nvPr/>
        </p:nvCxnSpPr>
        <p:spPr>
          <a:xfrm flipV="1">
            <a:off x="2974758" y="4476201"/>
            <a:ext cx="594352" cy="319843"/>
          </a:xfrm>
          <a:prstGeom prst="straightConnector1">
            <a:avLst/>
          </a:prstGeom>
          <a:ln w="285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5" grpId="0"/>
      <p:bldP spid="7" grpId="0"/>
      <p:bldP spid="1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31677" y="811278"/>
            <a:ext cx="10487673" cy="8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600"/>
              </a:spcBef>
            </a:pPr>
            <a:r>
              <a:rPr lang="en-US" dirty="0">
                <a:latin typeface="Comic Sans MS" panose="030F0702030302020204" pitchFamily="66" charset="0"/>
              </a:rPr>
              <a:t>How is a food web different from a food chain?</a:t>
            </a:r>
          </a:p>
        </p:txBody>
      </p:sp>
      <p:sp>
        <p:nvSpPr>
          <p:cNvPr id="14" name="TextBox 13">
            <a:extLst>
              <a:ext uri="{FF2B5EF4-FFF2-40B4-BE49-F238E27FC236}">
                <a16:creationId xmlns:a16="http://schemas.microsoft.com/office/drawing/2014/main" id="{5340A956-ADAA-4284-BCA9-D8C793FA3166}"/>
              </a:ext>
            </a:extLst>
          </p:cNvPr>
          <p:cNvSpPr txBox="1"/>
          <p:nvPr/>
        </p:nvSpPr>
        <p:spPr>
          <a:xfrm>
            <a:off x="1764891" y="2094551"/>
            <a:ext cx="8662218" cy="1292662"/>
          </a:xfrm>
          <a:prstGeom prst="rect">
            <a:avLst/>
          </a:prstGeom>
          <a:noFill/>
        </p:spPr>
        <p:txBody>
          <a:bodyPr wrap="square" rtlCol="0">
            <a:spAutoFit/>
          </a:bodyPr>
          <a:lstStyle/>
          <a:p>
            <a:pPr algn="ctr"/>
            <a:r>
              <a:rPr lang="en-US" sz="2600" dirty="0">
                <a:solidFill>
                  <a:schemeClr val="bg1"/>
                </a:solidFill>
                <a:latin typeface="Comic Sans MS" panose="030F0702030302020204" pitchFamily="66" charset="0"/>
              </a:rPr>
              <a:t>Food chains include one producer </a:t>
            </a:r>
            <a:r>
              <a:rPr lang="en-US" sz="2400" dirty="0">
                <a:solidFill>
                  <a:schemeClr val="bg1"/>
                </a:solidFill>
                <a:latin typeface="Comic Sans MS" panose="030F0702030302020204" pitchFamily="66" charset="0"/>
              </a:rPr>
              <a:t>(plant), </a:t>
            </a:r>
            <a:r>
              <a:rPr lang="en-US" sz="2600" dirty="0">
                <a:solidFill>
                  <a:schemeClr val="bg1"/>
                </a:solidFill>
                <a:latin typeface="Comic Sans MS" panose="030F0702030302020204" pitchFamily="66" charset="0"/>
              </a:rPr>
              <a:t>primary consumer </a:t>
            </a:r>
            <a:r>
              <a:rPr lang="en-US" sz="2400" dirty="0">
                <a:solidFill>
                  <a:schemeClr val="bg1"/>
                </a:solidFill>
                <a:latin typeface="Comic Sans MS" panose="030F0702030302020204" pitchFamily="66" charset="0"/>
              </a:rPr>
              <a:t>(herbivore or omnivore)</a:t>
            </a:r>
            <a:r>
              <a:rPr lang="en-US" sz="2600" dirty="0">
                <a:solidFill>
                  <a:schemeClr val="bg1"/>
                </a:solidFill>
                <a:latin typeface="Comic Sans MS" panose="030F0702030302020204" pitchFamily="66" charset="0"/>
              </a:rPr>
              <a:t>, secondary consumer </a:t>
            </a:r>
            <a:r>
              <a:rPr lang="en-US" sz="2400" dirty="0">
                <a:solidFill>
                  <a:schemeClr val="bg1"/>
                </a:solidFill>
                <a:latin typeface="Comic Sans MS" panose="030F0702030302020204" pitchFamily="66" charset="0"/>
              </a:rPr>
              <a:t>(omnivore or carnivore), </a:t>
            </a:r>
            <a:r>
              <a:rPr lang="en-US" sz="2600" dirty="0">
                <a:solidFill>
                  <a:schemeClr val="bg1"/>
                </a:solidFill>
                <a:latin typeface="Comic Sans MS" panose="030F0702030302020204" pitchFamily="66" charset="0"/>
              </a:rPr>
              <a:t>apex predator, and decomposer. </a:t>
            </a:r>
          </a:p>
        </p:txBody>
      </p:sp>
      <p:sp>
        <p:nvSpPr>
          <p:cNvPr id="30" name="TextBox 29">
            <a:extLst>
              <a:ext uri="{FF2B5EF4-FFF2-40B4-BE49-F238E27FC236}">
                <a16:creationId xmlns:a16="http://schemas.microsoft.com/office/drawing/2014/main" id="{A842AA4D-DF03-4D06-9189-E385D2E63077}"/>
              </a:ext>
            </a:extLst>
          </p:cNvPr>
          <p:cNvSpPr txBox="1"/>
          <p:nvPr/>
        </p:nvSpPr>
        <p:spPr>
          <a:xfrm>
            <a:off x="6096000" y="3885608"/>
            <a:ext cx="6007508" cy="2092881"/>
          </a:xfrm>
          <a:prstGeom prst="rect">
            <a:avLst/>
          </a:prstGeom>
          <a:noFill/>
        </p:spPr>
        <p:txBody>
          <a:bodyPr wrap="square" rtlCol="0">
            <a:spAutoFit/>
          </a:bodyPr>
          <a:lstStyle/>
          <a:p>
            <a:pPr algn="ctr"/>
            <a:r>
              <a:rPr lang="en-US" sz="2600" dirty="0">
                <a:solidFill>
                  <a:schemeClr val="bg1"/>
                </a:solidFill>
                <a:latin typeface="Comic Sans MS" panose="030F0702030302020204" pitchFamily="66" charset="0"/>
              </a:rPr>
              <a:t>Food webs contain multiple producers, consumers, and decomposers that can be found in an ecosystem to demonstrate the </a:t>
            </a:r>
            <a:r>
              <a:rPr lang="en-US" sz="2600" b="1" dirty="0">
                <a:solidFill>
                  <a:schemeClr val="bg1"/>
                </a:solidFill>
                <a:latin typeface="Comic Sans MS" panose="030F0702030302020204" pitchFamily="66" charset="0"/>
              </a:rPr>
              <a:t>interdependence</a:t>
            </a:r>
            <a:r>
              <a:rPr lang="en-US" sz="2600" dirty="0">
                <a:solidFill>
                  <a:schemeClr val="bg1"/>
                </a:solidFill>
                <a:latin typeface="Comic Sans MS" panose="030F0702030302020204" pitchFamily="66" charset="0"/>
              </a:rPr>
              <a:t> of these organisms.</a:t>
            </a:r>
          </a:p>
        </p:txBody>
      </p:sp>
      <p:pic>
        <p:nvPicPr>
          <p:cNvPr id="3076" name="Picture 4" descr="Image result for diagram of food chain versus food web">
            <a:extLst>
              <a:ext uri="{FF2B5EF4-FFF2-40B4-BE49-F238E27FC236}">
                <a16:creationId xmlns:a16="http://schemas.microsoft.com/office/drawing/2014/main" id="{457ECBC3-A9A8-41C3-9CEC-4761F14FB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67" y="3470788"/>
            <a:ext cx="5845043" cy="292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B563D1-6539-448C-AC3C-18997BC290A7}"/>
              </a:ext>
            </a:extLst>
          </p:cNvPr>
          <p:cNvSpPr txBox="1">
            <a:spLocks/>
          </p:cNvSpPr>
          <p:nvPr/>
        </p:nvSpPr>
        <p:spPr>
          <a:xfrm>
            <a:off x="31677" y="811278"/>
            <a:ext cx="10487673" cy="867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600"/>
              </a:spcBef>
            </a:pPr>
            <a:r>
              <a:rPr lang="en-US" dirty="0">
                <a:latin typeface="Comic Sans MS" panose="030F0702030302020204" pitchFamily="66" charset="0"/>
              </a:rPr>
              <a:t>What happens if many of the plants in an ecosystem die due to a forest fire? </a:t>
            </a:r>
          </a:p>
        </p:txBody>
      </p:sp>
      <p:sp>
        <p:nvSpPr>
          <p:cNvPr id="30" name="TextBox 29">
            <a:extLst>
              <a:ext uri="{FF2B5EF4-FFF2-40B4-BE49-F238E27FC236}">
                <a16:creationId xmlns:a16="http://schemas.microsoft.com/office/drawing/2014/main" id="{A842AA4D-DF03-4D06-9189-E385D2E63077}"/>
              </a:ext>
            </a:extLst>
          </p:cNvPr>
          <p:cNvSpPr txBox="1"/>
          <p:nvPr/>
        </p:nvSpPr>
        <p:spPr>
          <a:xfrm>
            <a:off x="6206291" y="2156097"/>
            <a:ext cx="5985709" cy="1938992"/>
          </a:xfrm>
          <a:prstGeom prst="rect">
            <a:avLst/>
          </a:prstGeom>
          <a:noFill/>
        </p:spPr>
        <p:txBody>
          <a:bodyPr wrap="square" rtlCol="0">
            <a:spAutoFit/>
          </a:bodyPr>
          <a:lstStyle/>
          <a:p>
            <a:pPr>
              <a:spcAft>
                <a:spcPts val="600"/>
              </a:spcAft>
            </a:pPr>
            <a:r>
              <a:rPr lang="en-US" sz="2400" dirty="0">
                <a:solidFill>
                  <a:schemeClr val="bg1"/>
                </a:solidFill>
                <a:latin typeface="Comic Sans MS" panose="030F0702030302020204" pitchFamily="66" charset="0"/>
              </a:rPr>
              <a:t>Some of the primary consumers </a:t>
            </a:r>
            <a:r>
              <a:rPr lang="en-US" sz="2000" dirty="0">
                <a:solidFill>
                  <a:schemeClr val="bg1"/>
                </a:solidFill>
                <a:latin typeface="Comic Sans MS" panose="030F0702030302020204" pitchFamily="66" charset="0"/>
              </a:rPr>
              <a:t>(animals) </a:t>
            </a:r>
            <a:r>
              <a:rPr lang="en-US" sz="2400" dirty="0">
                <a:solidFill>
                  <a:schemeClr val="bg1"/>
                </a:solidFill>
                <a:latin typeface="Comic Sans MS" panose="030F0702030302020204" pitchFamily="66" charset="0"/>
              </a:rPr>
              <a:t>in the ecosystem would not get enough food to provide the energy their bodies need to move, grow, heal, stay warm, and reproduce.</a:t>
            </a:r>
          </a:p>
        </p:txBody>
      </p:sp>
      <p:sp>
        <p:nvSpPr>
          <p:cNvPr id="5" name="TextBox 4">
            <a:extLst>
              <a:ext uri="{FF2B5EF4-FFF2-40B4-BE49-F238E27FC236}">
                <a16:creationId xmlns:a16="http://schemas.microsoft.com/office/drawing/2014/main" id="{0136076C-3631-4395-BE50-70815AFFD41A}"/>
              </a:ext>
            </a:extLst>
          </p:cNvPr>
          <p:cNvSpPr txBox="1"/>
          <p:nvPr/>
        </p:nvSpPr>
        <p:spPr>
          <a:xfrm>
            <a:off x="6228090" y="4248978"/>
            <a:ext cx="5985709" cy="2277547"/>
          </a:xfrm>
          <a:prstGeom prst="rect">
            <a:avLst/>
          </a:prstGeom>
          <a:noFill/>
        </p:spPr>
        <p:txBody>
          <a:bodyPr wrap="square" rtlCol="0">
            <a:spAutoFit/>
          </a:bodyPr>
          <a:lstStyle/>
          <a:p>
            <a:pPr>
              <a:spcAft>
                <a:spcPts val="600"/>
              </a:spcAft>
            </a:pPr>
            <a:r>
              <a:rPr lang="en-US" sz="2400" dirty="0">
                <a:solidFill>
                  <a:schemeClr val="bg1"/>
                </a:solidFill>
                <a:latin typeface="Comic Sans MS" panose="030F0702030302020204" pitchFamily="66" charset="0"/>
              </a:rPr>
              <a:t>Some of these animals will probably:</a:t>
            </a:r>
          </a:p>
          <a:p>
            <a:pPr marL="457200" indent="-457200">
              <a:spcAft>
                <a:spcPts val="600"/>
              </a:spcAft>
              <a:buFont typeface="Arial" panose="020B0604020202020204" pitchFamily="34" charset="0"/>
              <a:buChar char="•"/>
            </a:pPr>
            <a:r>
              <a:rPr lang="en-US" sz="2400" dirty="0">
                <a:solidFill>
                  <a:schemeClr val="bg1"/>
                </a:solidFill>
                <a:latin typeface="Comic Sans MS" panose="030F0702030302020204" pitchFamily="66" charset="0"/>
              </a:rPr>
              <a:t>Leave the ecosystem to look for food</a:t>
            </a:r>
          </a:p>
          <a:p>
            <a:pPr marL="457200" indent="-457200">
              <a:spcAft>
                <a:spcPts val="600"/>
              </a:spcAft>
              <a:buFont typeface="Arial" panose="020B0604020202020204" pitchFamily="34" charset="0"/>
              <a:buChar char="•"/>
            </a:pPr>
            <a:r>
              <a:rPr lang="en-US" sz="2400" dirty="0">
                <a:solidFill>
                  <a:schemeClr val="bg1"/>
                </a:solidFill>
                <a:latin typeface="Comic Sans MS" panose="030F0702030302020204" pitchFamily="66" charset="0"/>
              </a:rPr>
              <a:t>Become sick or diseased</a:t>
            </a:r>
          </a:p>
          <a:p>
            <a:pPr marL="457200" indent="-457200">
              <a:spcAft>
                <a:spcPts val="600"/>
              </a:spcAft>
              <a:buFont typeface="Arial" panose="020B0604020202020204" pitchFamily="34" charset="0"/>
              <a:buChar char="•"/>
            </a:pPr>
            <a:r>
              <a:rPr lang="en-US" sz="2400" dirty="0">
                <a:solidFill>
                  <a:schemeClr val="bg1"/>
                </a:solidFill>
                <a:latin typeface="Comic Sans MS" panose="030F0702030302020204" pitchFamily="66" charset="0"/>
              </a:rPr>
              <a:t>Stop reproducing</a:t>
            </a:r>
          </a:p>
          <a:p>
            <a:pPr marL="457200" indent="-457200">
              <a:spcAft>
                <a:spcPts val="600"/>
              </a:spcAft>
              <a:buFont typeface="Arial" panose="020B0604020202020204" pitchFamily="34" charset="0"/>
              <a:buChar char="•"/>
            </a:pPr>
            <a:r>
              <a:rPr lang="en-US" sz="2400" dirty="0">
                <a:solidFill>
                  <a:schemeClr val="bg1"/>
                </a:solidFill>
                <a:latin typeface="Comic Sans MS" panose="030F0702030302020204" pitchFamily="66" charset="0"/>
              </a:rPr>
              <a:t>Die</a:t>
            </a:r>
            <a:endParaRPr lang="en-US" sz="2600" dirty="0">
              <a:solidFill>
                <a:schemeClr val="bg1"/>
              </a:solidFill>
              <a:latin typeface="Comic Sans MS" panose="030F0702030302020204" pitchFamily="66" charset="0"/>
            </a:endParaRPr>
          </a:p>
        </p:txBody>
      </p:sp>
      <p:pic>
        <p:nvPicPr>
          <p:cNvPr id="13" name="Picture 12">
            <a:extLst>
              <a:ext uri="{FF2B5EF4-FFF2-40B4-BE49-F238E27FC236}">
                <a16:creationId xmlns:a16="http://schemas.microsoft.com/office/drawing/2014/main" id="{EAE51F23-A580-4D26-A669-12E680DBA259}"/>
              </a:ext>
            </a:extLst>
          </p:cNvPr>
          <p:cNvPicPr>
            <a:picLocks noChangeAspect="1"/>
          </p:cNvPicPr>
          <p:nvPr/>
        </p:nvPicPr>
        <p:blipFill rotWithShape="1">
          <a:blip r:embed="rId2"/>
          <a:srcRect l="3935" t="3769" r="3785" b="2463"/>
          <a:stretch/>
        </p:blipFill>
        <p:spPr>
          <a:xfrm>
            <a:off x="109331" y="1918507"/>
            <a:ext cx="6096960" cy="4787299"/>
          </a:xfrm>
          <a:prstGeom prst="rect">
            <a:avLst/>
          </a:prstGeom>
        </p:spPr>
      </p:pic>
      <p:grpSp>
        <p:nvGrpSpPr>
          <p:cNvPr id="14" name="Group 13">
            <a:extLst>
              <a:ext uri="{FF2B5EF4-FFF2-40B4-BE49-F238E27FC236}">
                <a16:creationId xmlns:a16="http://schemas.microsoft.com/office/drawing/2014/main" id="{9A34B96F-6333-4D4A-8898-E97736315D22}"/>
              </a:ext>
            </a:extLst>
          </p:cNvPr>
          <p:cNvGrpSpPr/>
          <p:nvPr/>
        </p:nvGrpSpPr>
        <p:grpSpPr>
          <a:xfrm>
            <a:off x="347869" y="4972707"/>
            <a:ext cx="5375083" cy="1443739"/>
            <a:chOff x="347869" y="4972707"/>
            <a:chExt cx="5375083" cy="1443739"/>
          </a:xfrm>
        </p:grpSpPr>
        <p:pic>
          <p:nvPicPr>
            <p:cNvPr id="4" name="Picture 3">
              <a:extLst>
                <a:ext uri="{FF2B5EF4-FFF2-40B4-BE49-F238E27FC236}">
                  <a16:creationId xmlns:a16="http://schemas.microsoft.com/office/drawing/2014/main" id="{473AE78B-2911-44DB-82CF-52AAD385BB7A}"/>
                </a:ext>
              </a:extLst>
            </p:cNvPr>
            <p:cNvPicPr>
              <a:picLocks noChangeAspect="1"/>
            </p:cNvPicPr>
            <p:nvPr/>
          </p:nvPicPr>
          <p:blipFill>
            <a:blip r:embed="rId3"/>
            <a:stretch>
              <a:fillRect/>
            </a:stretch>
          </p:blipFill>
          <p:spPr>
            <a:xfrm>
              <a:off x="347869" y="4972707"/>
              <a:ext cx="1371600" cy="1371600"/>
            </a:xfrm>
            <a:prstGeom prst="rect">
              <a:avLst/>
            </a:prstGeom>
          </p:spPr>
        </p:pic>
        <p:pic>
          <p:nvPicPr>
            <p:cNvPr id="6" name="Picture 5">
              <a:extLst>
                <a:ext uri="{FF2B5EF4-FFF2-40B4-BE49-F238E27FC236}">
                  <a16:creationId xmlns:a16="http://schemas.microsoft.com/office/drawing/2014/main" id="{C8235D39-55DB-4133-B688-8A7C701D3512}"/>
                </a:ext>
              </a:extLst>
            </p:cNvPr>
            <p:cNvPicPr>
              <a:picLocks noChangeAspect="1"/>
            </p:cNvPicPr>
            <p:nvPr/>
          </p:nvPicPr>
          <p:blipFill>
            <a:blip r:embed="rId3"/>
            <a:stretch>
              <a:fillRect/>
            </a:stretch>
          </p:blipFill>
          <p:spPr>
            <a:xfrm>
              <a:off x="2358886" y="5227726"/>
              <a:ext cx="1188720" cy="1188720"/>
            </a:xfrm>
            <a:prstGeom prst="rect">
              <a:avLst/>
            </a:prstGeom>
          </p:spPr>
        </p:pic>
        <p:pic>
          <p:nvPicPr>
            <p:cNvPr id="7" name="Picture 6">
              <a:extLst>
                <a:ext uri="{FF2B5EF4-FFF2-40B4-BE49-F238E27FC236}">
                  <a16:creationId xmlns:a16="http://schemas.microsoft.com/office/drawing/2014/main" id="{10535AF3-60B5-42AC-9DF8-C8481768B89D}"/>
                </a:ext>
              </a:extLst>
            </p:cNvPr>
            <p:cNvPicPr>
              <a:picLocks noChangeAspect="1"/>
            </p:cNvPicPr>
            <p:nvPr/>
          </p:nvPicPr>
          <p:blipFill>
            <a:blip r:embed="rId3"/>
            <a:stretch>
              <a:fillRect/>
            </a:stretch>
          </p:blipFill>
          <p:spPr>
            <a:xfrm>
              <a:off x="4442792" y="5136286"/>
              <a:ext cx="1280160" cy="1280160"/>
            </a:xfrm>
            <a:prstGeom prst="rect">
              <a:avLst/>
            </a:prstGeom>
          </p:spPr>
        </p:pic>
      </p:grpSp>
      <p:grpSp>
        <p:nvGrpSpPr>
          <p:cNvPr id="10" name="Group 9">
            <a:extLst>
              <a:ext uri="{FF2B5EF4-FFF2-40B4-BE49-F238E27FC236}">
                <a16:creationId xmlns:a16="http://schemas.microsoft.com/office/drawing/2014/main" id="{DF432C3D-9CC5-4751-9791-3D35938BC41B}"/>
              </a:ext>
            </a:extLst>
          </p:cNvPr>
          <p:cNvGrpSpPr/>
          <p:nvPr/>
        </p:nvGrpSpPr>
        <p:grpSpPr>
          <a:xfrm>
            <a:off x="420093" y="2403332"/>
            <a:ext cx="5745119" cy="2450105"/>
            <a:chOff x="420093" y="2403332"/>
            <a:chExt cx="5745119" cy="2450105"/>
          </a:xfrm>
        </p:grpSpPr>
        <p:pic>
          <p:nvPicPr>
            <p:cNvPr id="11" name="Picture 10">
              <a:extLst>
                <a:ext uri="{FF2B5EF4-FFF2-40B4-BE49-F238E27FC236}">
                  <a16:creationId xmlns:a16="http://schemas.microsoft.com/office/drawing/2014/main" id="{8536274A-A569-4C5D-94C6-D30612578311}"/>
                </a:ext>
              </a:extLst>
            </p:cNvPr>
            <p:cNvPicPr>
              <a:picLocks noChangeAspect="1"/>
            </p:cNvPicPr>
            <p:nvPr/>
          </p:nvPicPr>
          <p:blipFill>
            <a:blip r:embed="rId3"/>
            <a:stretch>
              <a:fillRect/>
            </a:stretch>
          </p:blipFill>
          <p:spPr>
            <a:xfrm>
              <a:off x="420093" y="3710480"/>
              <a:ext cx="881099" cy="881099"/>
            </a:xfrm>
            <a:prstGeom prst="rect">
              <a:avLst/>
            </a:prstGeom>
          </p:spPr>
        </p:pic>
        <p:pic>
          <p:nvPicPr>
            <p:cNvPr id="15" name="Picture 14">
              <a:extLst>
                <a:ext uri="{FF2B5EF4-FFF2-40B4-BE49-F238E27FC236}">
                  <a16:creationId xmlns:a16="http://schemas.microsoft.com/office/drawing/2014/main" id="{5996E784-C75D-4CC9-A22A-96A9A9D240CF}"/>
                </a:ext>
              </a:extLst>
            </p:cNvPr>
            <p:cNvPicPr>
              <a:picLocks noChangeAspect="1"/>
            </p:cNvPicPr>
            <p:nvPr/>
          </p:nvPicPr>
          <p:blipFill>
            <a:blip r:embed="rId3"/>
            <a:stretch>
              <a:fillRect/>
            </a:stretch>
          </p:blipFill>
          <p:spPr>
            <a:xfrm>
              <a:off x="1900894" y="3985675"/>
              <a:ext cx="867762" cy="867762"/>
            </a:xfrm>
            <a:prstGeom prst="rect">
              <a:avLst/>
            </a:prstGeom>
          </p:spPr>
        </p:pic>
        <p:pic>
          <p:nvPicPr>
            <p:cNvPr id="16" name="Picture 15">
              <a:extLst>
                <a:ext uri="{FF2B5EF4-FFF2-40B4-BE49-F238E27FC236}">
                  <a16:creationId xmlns:a16="http://schemas.microsoft.com/office/drawing/2014/main" id="{0713B945-94D5-43ED-B541-E606616A53DC}"/>
                </a:ext>
              </a:extLst>
            </p:cNvPr>
            <p:cNvPicPr>
              <a:picLocks noChangeAspect="1"/>
            </p:cNvPicPr>
            <p:nvPr/>
          </p:nvPicPr>
          <p:blipFill>
            <a:blip r:embed="rId3"/>
            <a:stretch>
              <a:fillRect/>
            </a:stretch>
          </p:blipFill>
          <p:spPr>
            <a:xfrm>
              <a:off x="3202538" y="3932496"/>
              <a:ext cx="867763" cy="867763"/>
            </a:xfrm>
            <a:prstGeom prst="rect">
              <a:avLst/>
            </a:prstGeom>
          </p:spPr>
        </p:pic>
        <p:pic>
          <p:nvPicPr>
            <p:cNvPr id="17" name="Picture 16">
              <a:extLst>
                <a:ext uri="{FF2B5EF4-FFF2-40B4-BE49-F238E27FC236}">
                  <a16:creationId xmlns:a16="http://schemas.microsoft.com/office/drawing/2014/main" id="{B499029D-952E-49D5-8C08-A468D207E4AF}"/>
                </a:ext>
              </a:extLst>
            </p:cNvPr>
            <p:cNvPicPr>
              <a:picLocks noChangeAspect="1"/>
            </p:cNvPicPr>
            <p:nvPr/>
          </p:nvPicPr>
          <p:blipFill>
            <a:blip r:embed="rId3"/>
            <a:stretch>
              <a:fillRect/>
            </a:stretch>
          </p:blipFill>
          <p:spPr>
            <a:xfrm>
              <a:off x="4388607" y="3717149"/>
              <a:ext cx="867763" cy="867763"/>
            </a:xfrm>
            <a:prstGeom prst="rect">
              <a:avLst/>
            </a:prstGeom>
          </p:spPr>
        </p:pic>
        <p:pic>
          <p:nvPicPr>
            <p:cNvPr id="18" name="Picture 17">
              <a:extLst>
                <a:ext uri="{FF2B5EF4-FFF2-40B4-BE49-F238E27FC236}">
                  <a16:creationId xmlns:a16="http://schemas.microsoft.com/office/drawing/2014/main" id="{585CD260-6D30-47C3-8793-B60CE2B5F7E7}"/>
                </a:ext>
              </a:extLst>
            </p:cNvPr>
            <p:cNvPicPr>
              <a:picLocks noChangeAspect="1"/>
            </p:cNvPicPr>
            <p:nvPr/>
          </p:nvPicPr>
          <p:blipFill>
            <a:blip r:embed="rId3"/>
            <a:stretch>
              <a:fillRect/>
            </a:stretch>
          </p:blipFill>
          <p:spPr>
            <a:xfrm>
              <a:off x="5297449" y="3732057"/>
              <a:ext cx="867763" cy="867763"/>
            </a:xfrm>
            <a:prstGeom prst="rect">
              <a:avLst/>
            </a:prstGeom>
          </p:spPr>
        </p:pic>
        <p:pic>
          <p:nvPicPr>
            <p:cNvPr id="19" name="Picture 18">
              <a:extLst>
                <a:ext uri="{FF2B5EF4-FFF2-40B4-BE49-F238E27FC236}">
                  <a16:creationId xmlns:a16="http://schemas.microsoft.com/office/drawing/2014/main" id="{5D510885-4CC9-4195-B36E-6BB4B5D30FDE}"/>
                </a:ext>
              </a:extLst>
            </p:cNvPr>
            <p:cNvPicPr>
              <a:picLocks noChangeAspect="1"/>
            </p:cNvPicPr>
            <p:nvPr/>
          </p:nvPicPr>
          <p:blipFill>
            <a:blip r:embed="rId3"/>
            <a:stretch>
              <a:fillRect/>
            </a:stretch>
          </p:blipFill>
          <p:spPr>
            <a:xfrm>
              <a:off x="3547606" y="2430580"/>
              <a:ext cx="867763" cy="867763"/>
            </a:xfrm>
            <a:prstGeom prst="rect">
              <a:avLst/>
            </a:prstGeom>
          </p:spPr>
        </p:pic>
        <p:pic>
          <p:nvPicPr>
            <p:cNvPr id="20" name="Picture 19">
              <a:extLst>
                <a:ext uri="{FF2B5EF4-FFF2-40B4-BE49-F238E27FC236}">
                  <a16:creationId xmlns:a16="http://schemas.microsoft.com/office/drawing/2014/main" id="{E6B13B4F-2867-4763-8150-4E74C48A32D8}"/>
                </a:ext>
              </a:extLst>
            </p:cNvPr>
            <p:cNvPicPr>
              <a:picLocks noChangeAspect="1"/>
            </p:cNvPicPr>
            <p:nvPr/>
          </p:nvPicPr>
          <p:blipFill>
            <a:blip r:embed="rId3"/>
            <a:stretch>
              <a:fillRect/>
            </a:stretch>
          </p:blipFill>
          <p:spPr>
            <a:xfrm>
              <a:off x="4863567" y="2403332"/>
              <a:ext cx="867763" cy="867763"/>
            </a:xfrm>
            <a:prstGeom prst="rect">
              <a:avLst/>
            </a:prstGeom>
          </p:spPr>
        </p:pic>
      </p:grpSp>
    </p:spTree>
    <p:extLst>
      <p:ext uri="{BB962C8B-B14F-4D97-AF65-F5344CB8AC3E}">
        <p14:creationId xmlns:p14="http://schemas.microsoft.com/office/powerpoint/2010/main" val="9331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TM04033917[[fn=Berlin]]</Template>
  <TotalTime>7372</TotalTime>
  <Words>997</Words>
  <Application>Microsoft Office PowerPoint</Application>
  <PresentationFormat>Widescreen</PresentationFormat>
  <Paragraphs>94</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Comic Sans MS</vt:lpstr>
      <vt:lpstr>Trebuchet MS</vt:lpstr>
      <vt:lpstr>Wingdings</vt:lpstr>
      <vt:lpstr>Berlin</vt:lpstr>
      <vt:lpstr>Create a Food Web</vt:lpstr>
      <vt:lpstr>PowerPoint Presentation</vt:lpstr>
      <vt:lpstr>Are you part of a food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April Waltz</dc:creator>
  <cp:lastModifiedBy>Allison Tjelmeland</cp:lastModifiedBy>
  <cp:revision>203</cp:revision>
  <dcterms:created xsi:type="dcterms:W3CDTF">2018-06-22T20:13:25Z</dcterms:created>
  <dcterms:modified xsi:type="dcterms:W3CDTF">2021-04-12T16:26:27Z</dcterms:modified>
</cp:coreProperties>
</file>