
<file path=[Content_Types].xml><?xml version="1.0" encoding="utf-8"?>
<Types xmlns="http://schemas.openxmlformats.org/package/2006/content-types">
  <Default Extension="png" ContentType="image/png"/>
  <Default Extension="mp3" ContentType="audio/mpe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69" r:id="rId1"/>
  </p:sldMasterIdLst>
  <p:sldIdLst>
    <p:sldId id="256" r:id="rId2"/>
    <p:sldId id="258" r:id="rId3"/>
    <p:sldId id="283" r:id="rId4"/>
    <p:sldId id="268" r:id="rId5"/>
    <p:sldId id="264" r:id="rId6"/>
    <p:sldId id="284" r:id="rId7"/>
    <p:sldId id="262" r:id="rId8"/>
    <p:sldId id="286" r:id="rId9"/>
    <p:sldId id="269" r:id="rId10"/>
    <p:sldId id="285" r:id="rId11"/>
    <p:sldId id="272" r:id="rId12"/>
    <p:sldId id="287" r:id="rId13"/>
    <p:sldId id="288" r:id="rId14"/>
    <p:sldId id="290" r:id="rId15"/>
    <p:sldId id="289" r:id="rId16"/>
    <p:sldId id="275" r:id="rId17"/>
    <p:sldId id="292" r:id="rId18"/>
    <p:sldId id="291" r:id="rId19"/>
    <p:sldId id="294" r:id="rId20"/>
    <p:sldId id="293" r:id="rId21"/>
    <p:sldId id="295" r:id="rId22"/>
    <p:sldId id="296" r:id="rId23"/>
    <p:sldId id="297" r:id="rId24"/>
    <p:sldId id="298" r:id="rId25"/>
    <p:sldId id="303" r:id="rId26"/>
    <p:sldId id="301" r:id="rId27"/>
    <p:sldId id="300" r:id="rId28"/>
    <p:sldId id="302" r:id="rId29"/>
    <p:sldId id="304" r:id="rId30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9900"/>
    <a:srgbClr val="FFCC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80" d="100"/>
          <a:sy n="80" d="100"/>
        </p:scale>
        <p:origin x="136" y="4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8" Type="http://schemas.openxmlformats.org/officeDocument/2006/relationships/slide" Target="slides/slide7.xml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4242851"/>
            <a:ext cx="8968084" cy="275942"/>
          </a:xfrm>
          <a:prstGeom prst="rect">
            <a:avLst/>
          </a:prstGeom>
        </p:spPr>
      </p:pic>
      <p:pic>
        <p:nvPicPr>
          <p:cNvPr id="8" name="Picture 7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11716" y="4243845"/>
            <a:ext cx="3077108" cy="276940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 bwMode="ltGray">
          <a:xfrm>
            <a:off x="0" y="2590078"/>
            <a:ext cx="8968085" cy="1660332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9111715" y="2590078"/>
            <a:ext cx="3077109" cy="1660332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0322" y="2733709"/>
            <a:ext cx="8144134" cy="1373070"/>
          </a:xfrm>
        </p:spPr>
        <p:txBody>
          <a:bodyPr anchor="b">
            <a:noAutofit/>
          </a:bodyPr>
          <a:lstStyle>
            <a:lvl1pPr algn="r"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0322" y="4394039"/>
            <a:ext cx="8144134" cy="1117687"/>
          </a:xfrm>
        </p:spPr>
        <p:txBody>
          <a:bodyPr>
            <a:normAutofit/>
          </a:bodyPr>
          <a:lstStyle>
            <a:lvl1pPr marL="0" indent="0" algn="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239A9A-B4B0-4B32-B8CD-2E25E95134C4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255346" y="2750337"/>
            <a:ext cx="1171888" cy="1356442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9984673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16" name="Picture 15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7" name="Rectangle 16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8" name="Rectangle 17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1E21DC-8981-44E6-BC8C-2BA8F673FFBB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7060289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4086907"/>
            <a:ext cx="10437812" cy="321164"/>
          </a:xfrm>
          <a:prstGeom prst="rect">
            <a:avLst/>
          </a:prstGeom>
        </p:spPr>
      </p:pic>
      <p:pic>
        <p:nvPicPr>
          <p:cNvPr id="8" name="Picture 7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4" y="4087901"/>
            <a:ext cx="1602997" cy="144270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 bwMode="ltGray">
          <a:xfrm>
            <a:off x="-2" y="2726267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10585825" y="2726267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2" y="2869895"/>
            <a:ext cx="9613860" cy="1090788"/>
          </a:xfrm>
        </p:spPr>
        <p:txBody>
          <a:bodyPr anchor="ctr">
            <a:normAutofit/>
          </a:bodyPr>
          <a:lstStyle>
            <a:lvl1pPr algn="r"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0322" y="4232171"/>
            <a:ext cx="9613860" cy="1704017"/>
          </a:xfrm>
        </p:spPr>
        <p:txBody>
          <a:bodyPr>
            <a:normAutofit/>
          </a:bodyPr>
          <a:lstStyle>
            <a:lvl1pPr marL="0" indent="0" algn="r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B9C5D3-0140-4E75-8D7F-C0623D06DFD7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729455" y="2869895"/>
            <a:ext cx="1154151" cy="1090789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0247655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0320" y="2336873"/>
            <a:ext cx="4698358" cy="359931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594123" y="2336873"/>
            <a:ext cx="4700058" cy="359931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5666F9-5B40-48E0-8DFD-99EF944CDD22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049457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11" name="Picture 10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2" name="Rectangle 11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3" name="Rectangle 12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19" y="753229"/>
            <a:ext cx="9613863" cy="1080937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06350" y="2336873"/>
            <a:ext cx="4472327" cy="693135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0322" y="3030008"/>
            <a:ext cx="4698355" cy="2906179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820154" y="2336873"/>
            <a:ext cx="4474028" cy="69207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594123" y="3030008"/>
            <a:ext cx="4700059" cy="2906179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698D6B-2C72-4E21-9893-A649C6E2A47D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7923590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7" name="Picture 6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6811C9-A66C-49F0-970E-F7B68D9109A0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2785735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HD-ShadowShort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01AE78-96A2-4A23-B183-3B6DB4374FE7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474388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1" y="753227"/>
            <a:ext cx="9613859" cy="1080940"/>
          </a:xfrm>
        </p:spPr>
        <p:txBody>
          <a:bodyPr anchor="ctr"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85846" y="2336873"/>
            <a:ext cx="5608336" cy="3599313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2" y="2336872"/>
            <a:ext cx="3790078" cy="3599317"/>
          </a:xfrm>
        </p:spPr>
        <p:txBody>
          <a:bodyPr anchor="ctr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AE0757-B101-4811-9189-10EB2F458E2D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8382812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3" y="753228"/>
            <a:ext cx="9613857" cy="1080938"/>
          </a:xfrm>
        </p:spPr>
        <p:txBody>
          <a:bodyPr anchor="ctr"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868333" y="2336874"/>
            <a:ext cx="5425849" cy="3599312"/>
          </a:xfrm>
          <a:noFill/>
          <a:ln>
            <a:noFill/>
          </a:ln>
          <a:effectLst>
            <a:outerShdw blurRad="76200" dist="63500" dir="5040000" algn="tl" rotWithShape="0">
              <a:srgbClr val="000000">
                <a:alpha val="41000"/>
              </a:srgbClr>
            </a:outerShdw>
          </a:effectLst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3" y="2336873"/>
            <a:ext cx="3876256" cy="3599315"/>
          </a:xfrm>
        </p:spPr>
        <p:txBody>
          <a:bodyPr anchor="ctr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BDC078-589F-40E3-816C-EE21D62B5BBA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973595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5928628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5929622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4567988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4567988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2" y="4711616"/>
            <a:ext cx="9613859" cy="453051"/>
          </a:xfrm>
        </p:spPr>
        <p:txBody>
          <a:bodyPr anchor="b">
            <a:normAutofit/>
          </a:bodyPr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80322" y="609597"/>
            <a:ext cx="9613859" cy="3589575"/>
          </a:xfrm>
          <a:noFill/>
          <a:ln>
            <a:noFill/>
          </a:ln>
          <a:effectLst>
            <a:outerShdw blurRad="76200" dist="63500" dir="5040000" algn="tl" rotWithShape="0">
              <a:srgbClr val="000000">
                <a:alpha val="41000"/>
              </a:srgbClr>
            </a:outerShdw>
          </a:effectLst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19" y="5169583"/>
            <a:ext cx="9613862" cy="622971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5518A9-B687-4302-9395-2322403C6656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729455" y="4711309"/>
            <a:ext cx="1154151" cy="1090789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3382657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5928628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5929622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4567988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4567988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2" y="609597"/>
            <a:ext cx="9613858" cy="3592750"/>
          </a:xfrm>
        </p:spPr>
        <p:txBody>
          <a:bodyPr anchor="ctr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2" y="4711615"/>
            <a:ext cx="9613859" cy="1090789"/>
          </a:xfrm>
        </p:spPr>
        <p:txBody>
          <a:bodyPr anchor="ctr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99A684-0CB7-41E9-A4DF-5D1C2CA5BF6F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729455" y="4711615"/>
            <a:ext cx="1154151" cy="1090789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2633855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5928628"/>
            <a:ext cx="10437812" cy="321164"/>
          </a:xfrm>
          <a:prstGeom prst="rect">
            <a:avLst/>
          </a:prstGeom>
        </p:spPr>
      </p:pic>
      <p:pic>
        <p:nvPicPr>
          <p:cNvPr id="13" name="Picture 12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5929622"/>
            <a:ext cx="1602997" cy="144270"/>
          </a:xfrm>
          <a:prstGeom prst="rect">
            <a:avLst/>
          </a:prstGeom>
        </p:spPr>
      </p:pic>
      <p:sp>
        <p:nvSpPr>
          <p:cNvPr id="14" name="Rectangle 13"/>
          <p:cNvSpPr/>
          <p:nvPr/>
        </p:nvSpPr>
        <p:spPr bwMode="ltGray">
          <a:xfrm>
            <a:off x="0" y="4567988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5" name="Rectangle 14"/>
          <p:cNvSpPr/>
          <p:nvPr/>
        </p:nvSpPr>
        <p:spPr>
          <a:xfrm>
            <a:off x="10585827" y="4567988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27856" y="609598"/>
            <a:ext cx="8718877" cy="3036061"/>
          </a:xfrm>
        </p:spPr>
        <p:txBody>
          <a:bodyPr anchor="ctr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3"/>
          </p:nvPr>
        </p:nvSpPr>
        <p:spPr>
          <a:xfrm>
            <a:off x="1402288" y="3653379"/>
            <a:ext cx="8156579" cy="54896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2" y="4711615"/>
            <a:ext cx="9613859" cy="1090789"/>
          </a:xfrm>
        </p:spPr>
        <p:txBody>
          <a:bodyPr anchor="ctr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EDD7C35-9E19-4518-A4B2-3B09CD8CC756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729455" y="4709925"/>
            <a:ext cx="1154151" cy="1090789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6" name="TextBox 15"/>
          <p:cNvSpPr txBox="1"/>
          <p:nvPr/>
        </p:nvSpPr>
        <p:spPr>
          <a:xfrm>
            <a:off x="583572" y="74811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72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9662809" y="3033524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72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93711225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5928628"/>
            <a:ext cx="10437812" cy="321164"/>
          </a:xfrm>
          <a:prstGeom prst="rect">
            <a:avLst/>
          </a:prstGeom>
        </p:spPr>
      </p:pic>
      <p:pic>
        <p:nvPicPr>
          <p:cNvPr id="10" name="Picture 9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5929622"/>
            <a:ext cx="1602997" cy="144270"/>
          </a:xfrm>
          <a:prstGeom prst="rect">
            <a:avLst/>
          </a:prstGeom>
        </p:spPr>
      </p:pic>
      <p:sp>
        <p:nvSpPr>
          <p:cNvPr id="11" name="Rectangle 10"/>
          <p:cNvSpPr/>
          <p:nvPr/>
        </p:nvSpPr>
        <p:spPr bwMode="ltGray">
          <a:xfrm>
            <a:off x="0" y="4567988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2" name="Rectangle 11"/>
          <p:cNvSpPr/>
          <p:nvPr/>
        </p:nvSpPr>
        <p:spPr>
          <a:xfrm>
            <a:off x="10585827" y="4567988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19" y="4711615"/>
            <a:ext cx="9613862" cy="588535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0" y="5300149"/>
            <a:ext cx="9613862" cy="502255"/>
          </a:xfrm>
        </p:spPr>
        <p:txBody>
          <a:bodyPr anchor="t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196DA8-8897-4DDF-BFB6-5D83863C837A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729455" y="4709925"/>
            <a:ext cx="1154151" cy="1090789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28022838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14" name="Picture 13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6" name="Rectangle 15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7" name="Rectangle 16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669222" y="753228"/>
            <a:ext cx="9624960" cy="1080938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7" name="Text Placeholder 2"/>
          <p:cNvSpPr>
            <a:spLocks noGrp="1"/>
          </p:cNvSpPr>
          <p:nvPr>
            <p:ph type="body" idx="1"/>
          </p:nvPr>
        </p:nvSpPr>
        <p:spPr>
          <a:xfrm>
            <a:off x="660946" y="2336873"/>
            <a:ext cx="3070034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15"/>
          </p:nvPr>
        </p:nvSpPr>
        <p:spPr>
          <a:xfrm>
            <a:off x="680322" y="3022673"/>
            <a:ext cx="3049702" cy="2913513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9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956025" y="2336873"/>
            <a:ext cx="306324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16"/>
          </p:nvPr>
        </p:nvSpPr>
        <p:spPr>
          <a:xfrm>
            <a:off x="3945470" y="3022673"/>
            <a:ext cx="3063240" cy="2913513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1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224156" y="2336873"/>
            <a:ext cx="307002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7"/>
          </p:nvPr>
        </p:nvSpPr>
        <p:spPr>
          <a:xfrm>
            <a:off x="7224156" y="3022673"/>
            <a:ext cx="3070025" cy="2913513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CBBA708-C5F0-412D-90E2-1919F0D196AE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68026805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16" name="Picture 15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7" name="Rectangle 16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8" name="Rectangle 17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30" name="Title 1"/>
          <p:cNvSpPr>
            <a:spLocks noGrp="1"/>
          </p:cNvSpPr>
          <p:nvPr>
            <p:ph type="title"/>
          </p:nvPr>
        </p:nvSpPr>
        <p:spPr>
          <a:xfrm>
            <a:off x="680322" y="753228"/>
            <a:ext cx="9613860" cy="1080938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9" name="Text Placeholder 2"/>
          <p:cNvSpPr>
            <a:spLocks noGrp="1"/>
          </p:cNvSpPr>
          <p:nvPr>
            <p:ph type="body" idx="1"/>
          </p:nvPr>
        </p:nvSpPr>
        <p:spPr>
          <a:xfrm>
            <a:off x="680318" y="4297503"/>
            <a:ext cx="304970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0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680318" y="2336873"/>
            <a:ext cx="3049705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21" name="Text Placeholder 3"/>
          <p:cNvSpPr>
            <a:spLocks noGrp="1"/>
          </p:cNvSpPr>
          <p:nvPr>
            <p:ph type="body" sz="half" idx="18"/>
          </p:nvPr>
        </p:nvSpPr>
        <p:spPr>
          <a:xfrm>
            <a:off x="680318" y="4873765"/>
            <a:ext cx="3049705" cy="106242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2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945471" y="4297503"/>
            <a:ext cx="306324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3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3945470" y="2336873"/>
            <a:ext cx="3063240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19"/>
          </p:nvPr>
        </p:nvSpPr>
        <p:spPr>
          <a:xfrm>
            <a:off x="3944117" y="4873764"/>
            <a:ext cx="3067297" cy="106242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5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230678" y="4297503"/>
            <a:ext cx="306350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6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230677" y="2336873"/>
            <a:ext cx="3063505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27" name="Text Placeholder 3"/>
          <p:cNvSpPr>
            <a:spLocks noGrp="1"/>
          </p:cNvSpPr>
          <p:nvPr>
            <p:ph type="body" sz="half" idx="20"/>
          </p:nvPr>
        </p:nvSpPr>
        <p:spPr>
          <a:xfrm>
            <a:off x="7230553" y="4873762"/>
            <a:ext cx="3067563" cy="106242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C8F8FA-EF43-4642-9368-3F4E33039BD9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3474904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8" name="Picture 7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r"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B61E721-B01C-4D5D-A3CA-2E5518383F10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7273804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ltGray">
          <a:xfrm rot="5400000">
            <a:off x="8116207" y="1869395"/>
            <a:ext cx="5106988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 rot="5400000">
            <a:off x="9868202" y="5372403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0129231" y="609597"/>
            <a:ext cx="1073802" cy="435376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0322" y="609597"/>
            <a:ext cx="8870004" cy="5326589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807126" y="5936187"/>
            <a:ext cx="2743200" cy="365125"/>
          </a:xfrm>
        </p:spPr>
        <p:txBody>
          <a:bodyPr/>
          <a:lstStyle/>
          <a:p>
            <a:fld id="{6513FEF9-69D0-4F8C-A336-59491FBEDC47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680321" y="5936188"/>
            <a:ext cx="6126805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097550" y="5398633"/>
            <a:ext cx="1154151" cy="1090789"/>
          </a:xfrm>
        </p:spPr>
        <p:txBody>
          <a:bodyPr anchor="t"/>
          <a:lstStyle>
            <a:lvl1pPr algn="ctr">
              <a:defRPr/>
            </a:lvl1pPr>
          </a:lstStyle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0280636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1">
                <a:lumMod val="75000"/>
              </a:schemeClr>
            </a:gs>
            <a:gs pos="7000">
              <a:srgbClr val="C87D04"/>
            </a:gs>
            <a:gs pos="0">
              <a:srgbClr val="9A4708"/>
            </a:gs>
            <a:gs pos="100000">
              <a:srgbClr val="FFBC00"/>
            </a:gs>
          </a:gsLst>
          <a:lin ang="108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ashOverlay-FullResolve.png"/>
          <p:cNvPicPr>
            <a:picLocks noChangeAspect="1"/>
          </p:cNvPicPr>
          <p:nvPr/>
        </p:nvPicPr>
        <p:blipFill>
          <a:blip r:embed="rId19">
            <a:alphaModFix amt="1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0321" y="753228"/>
            <a:ext cx="9613861" cy="108093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0321" y="2336873"/>
            <a:ext cx="9613861" cy="359931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50981" y="593618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7004436-CA73-4D53-89B4-2A5C7347BF2F}" type="datetimeFigureOut">
              <a:rPr lang="en-US" smtClean="0"/>
              <a:t>7/14/2022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0321" y="5936188"/>
            <a:ext cx="687066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729455" y="753227"/>
            <a:ext cx="1154151" cy="109078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3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640819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70" r:id="rId1"/>
    <p:sldLayoutId id="2147483671" r:id="rId2"/>
    <p:sldLayoutId id="2147483672" r:id="rId3"/>
    <p:sldLayoutId id="2147483673" r:id="rId4"/>
    <p:sldLayoutId id="2147483674" r:id="rId5"/>
    <p:sldLayoutId id="2147483675" r:id="rId6"/>
    <p:sldLayoutId id="2147483676" r:id="rId7"/>
    <p:sldLayoutId id="2147483677" r:id="rId8"/>
    <p:sldLayoutId id="2147483678" r:id="rId9"/>
    <p:sldLayoutId id="2147483679" r:id="rId10"/>
    <p:sldLayoutId id="2147483680" r:id="rId11"/>
    <p:sldLayoutId id="2147483681" r:id="rId12"/>
    <p:sldLayoutId id="2147483682" r:id="rId13"/>
    <p:sldLayoutId id="2147483683" r:id="rId14"/>
    <p:sldLayoutId id="2147483684" r:id="rId15"/>
    <p:sldLayoutId id="2147483685" r:id="rId16"/>
    <p:sldLayoutId id="2147483686" r:id="rId17"/>
  </p:sldLayoutIdLst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6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jpeg"/><Relationship Id="rId3" Type="http://schemas.openxmlformats.org/officeDocument/2006/relationships/image" Target="../media/image7.jpg"/><Relationship Id="rId7" Type="http://schemas.openxmlformats.org/officeDocument/2006/relationships/image" Target="../media/image11.jpeg"/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jpeg"/><Relationship Id="rId5" Type="http://schemas.openxmlformats.org/officeDocument/2006/relationships/image" Target="../media/image9.jpeg"/><Relationship Id="rId4" Type="http://schemas.openxmlformats.org/officeDocument/2006/relationships/image" Target="../media/image8.jpg"/><Relationship Id="rId9" Type="http://schemas.openxmlformats.org/officeDocument/2006/relationships/image" Target="../media/image13.pn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jpeg"/><Relationship Id="rId3" Type="http://schemas.openxmlformats.org/officeDocument/2006/relationships/image" Target="../media/image15.jpg"/><Relationship Id="rId7" Type="http://schemas.openxmlformats.org/officeDocument/2006/relationships/image" Target="../media/image19.jpg"/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8.jpg"/><Relationship Id="rId5" Type="http://schemas.openxmlformats.org/officeDocument/2006/relationships/image" Target="../media/image17.jpg"/><Relationship Id="rId4" Type="http://schemas.openxmlformats.org/officeDocument/2006/relationships/image" Target="../media/image16.jp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2.jpe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5.jpe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5.jpg"/><Relationship Id="rId4" Type="http://schemas.openxmlformats.org/officeDocument/2006/relationships/image" Target="../media/image28.pn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g"/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1.jpg"/><Relationship Id="rId4" Type="http://schemas.openxmlformats.org/officeDocument/2006/relationships/image" Target="../media/image30.jp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jp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8.xml"/><Relationship Id="rId2" Type="http://schemas.openxmlformats.org/officeDocument/2006/relationships/audio" Target="../media/media1.mp3"/><Relationship Id="rId1" Type="http://schemas.microsoft.com/office/2007/relationships/media" Target="../media/media1.mp3"/><Relationship Id="rId5" Type="http://schemas.openxmlformats.org/officeDocument/2006/relationships/image" Target="../media/image35.png"/><Relationship Id="rId4" Type="http://schemas.openxmlformats.org/officeDocument/2006/relationships/image" Target="../media/image34.jpg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jpg"/><Relationship Id="rId1" Type="http://schemas.openxmlformats.org/officeDocument/2006/relationships/slideLayout" Target="../slideLayouts/slideLayout8.xml"/></Relationships>
</file>

<file path=ppt/slides/_rels/slide19.xml.rels><?xml version="1.0" encoding="UTF-8" standalone="yes"?>
<Relationships xmlns="http://schemas.openxmlformats.org/package/2006/relationships"><Relationship Id="rId3" Type="http://schemas.microsoft.com/office/2007/relationships/media" Target="../media/media3.mp3"/><Relationship Id="rId7" Type="http://schemas.openxmlformats.org/officeDocument/2006/relationships/image" Target="../media/image37.jpg"/><Relationship Id="rId2" Type="http://schemas.openxmlformats.org/officeDocument/2006/relationships/audio" Target="../media/media2.mp3"/><Relationship Id="rId1" Type="http://schemas.microsoft.com/office/2007/relationships/media" Target="../media/media2.mp3"/><Relationship Id="rId6" Type="http://schemas.openxmlformats.org/officeDocument/2006/relationships/image" Target="../media/image35.png"/><Relationship Id="rId5" Type="http://schemas.openxmlformats.org/officeDocument/2006/relationships/slideLayout" Target="../slideLayouts/slideLayout8.xml"/><Relationship Id="rId4" Type="http://schemas.openxmlformats.org/officeDocument/2006/relationships/audio" Target="../media/media3.mp3"/></Relationships>
</file>

<file path=ppt/slides/_rels/slide20.xml.rels><?xml version="1.0" encoding="UTF-8" standalone="yes"?>
<Relationships xmlns="http://schemas.openxmlformats.org/package/2006/relationships"><Relationship Id="rId3" Type="http://schemas.microsoft.com/office/2007/relationships/media" Target="../media/media5.mp3"/><Relationship Id="rId7" Type="http://schemas.openxmlformats.org/officeDocument/2006/relationships/image" Target="../media/image35.png"/><Relationship Id="rId2" Type="http://schemas.openxmlformats.org/officeDocument/2006/relationships/audio" Target="../media/media4.mp3"/><Relationship Id="rId1" Type="http://schemas.microsoft.com/office/2007/relationships/media" Target="../media/media4.mp3"/><Relationship Id="rId6" Type="http://schemas.openxmlformats.org/officeDocument/2006/relationships/image" Target="../media/image38.jpg"/><Relationship Id="rId5" Type="http://schemas.openxmlformats.org/officeDocument/2006/relationships/slideLayout" Target="../slideLayouts/slideLayout8.xml"/><Relationship Id="rId4" Type="http://schemas.openxmlformats.org/officeDocument/2006/relationships/audio" Target="../media/media5.mp3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g"/><Relationship Id="rId1" Type="http://schemas.openxmlformats.org/officeDocument/2006/relationships/slideLayout" Target="../slideLayouts/slideLayout8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jpg"/><Relationship Id="rId1" Type="http://schemas.openxmlformats.org/officeDocument/2006/relationships/slideLayout" Target="../slideLayouts/slideLayout8.xml"/></Relationships>
</file>

<file path=ppt/slides/_rels/slide23.xml.rels><?xml version="1.0" encoding="UTF-8" standalone="yes"?>
<Relationships xmlns="http://schemas.openxmlformats.org/package/2006/relationships"><Relationship Id="rId3" Type="http://schemas.microsoft.com/office/2007/relationships/media" Target="../media/media7.mp3"/><Relationship Id="rId7" Type="http://schemas.openxmlformats.org/officeDocument/2006/relationships/image" Target="../media/image41.jpg"/><Relationship Id="rId2" Type="http://schemas.openxmlformats.org/officeDocument/2006/relationships/audio" Target="../media/media6.mp3"/><Relationship Id="rId1" Type="http://schemas.microsoft.com/office/2007/relationships/media" Target="../media/media6.mp3"/><Relationship Id="rId6" Type="http://schemas.openxmlformats.org/officeDocument/2006/relationships/image" Target="../media/image35.png"/><Relationship Id="rId5" Type="http://schemas.openxmlformats.org/officeDocument/2006/relationships/slideLayout" Target="../slideLayouts/slideLayout8.xml"/><Relationship Id="rId4" Type="http://schemas.openxmlformats.org/officeDocument/2006/relationships/audio" Target="../media/media7.mp3"/></Relationships>
</file>

<file path=ppt/slides/_rels/slide24.xml.rels><?xml version="1.0" encoding="UTF-8" standalone="yes"?>
<Relationships xmlns="http://schemas.openxmlformats.org/package/2006/relationships"><Relationship Id="rId3" Type="http://schemas.microsoft.com/office/2007/relationships/media" Target="../media/media9.mp3"/><Relationship Id="rId7" Type="http://schemas.openxmlformats.org/officeDocument/2006/relationships/image" Target="../media/image35.png"/><Relationship Id="rId2" Type="http://schemas.openxmlformats.org/officeDocument/2006/relationships/audio" Target="../media/media8.mp3"/><Relationship Id="rId1" Type="http://schemas.microsoft.com/office/2007/relationships/media" Target="../media/media8.mp3"/><Relationship Id="rId6" Type="http://schemas.openxmlformats.org/officeDocument/2006/relationships/image" Target="../media/image42.jpg"/><Relationship Id="rId5" Type="http://schemas.openxmlformats.org/officeDocument/2006/relationships/slideLayout" Target="../slideLayouts/slideLayout8.xml"/><Relationship Id="rId4" Type="http://schemas.openxmlformats.org/officeDocument/2006/relationships/audio" Target="../media/media9.mp3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jpg"/><Relationship Id="rId1" Type="http://schemas.openxmlformats.org/officeDocument/2006/relationships/slideLayout" Target="../slideLayouts/slideLayout8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jpg"/><Relationship Id="rId1" Type="http://schemas.openxmlformats.org/officeDocument/2006/relationships/slideLayout" Target="../slideLayouts/slideLayout8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jpg"/><Relationship Id="rId1" Type="http://schemas.openxmlformats.org/officeDocument/2006/relationships/slideLayout" Target="../slideLayouts/slideLayout8.xml"/></Relationships>
</file>

<file path=ppt/slides/_rels/slide28.xml.rels><?xml version="1.0" encoding="UTF-8" standalone="yes"?>
<Relationships xmlns="http://schemas.openxmlformats.org/package/2006/relationships"><Relationship Id="rId3" Type="http://schemas.microsoft.com/office/2007/relationships/media" Target="../media/media11.mp3"/><Relationship Id="rId7" Type="http://schemas.openxmlformats.org/officeDocument/2006/relationships/image" Target="../media/image35.png"/><Relationship Id="rId2" Type="http://schemas.openxmlformats.org/officeDocument/2006/relationships/audio" Target="../media/media10.mp3"/><Relationship Id="rId1" Type="http://schemas.microsoft.com/office/2007/relationships/media" Target="../media/media10.mp3"/><Relationship Id="rId6" Type="http://schemas.openxmlformats.org/officeDocument/2006/relationships/image" Target="../media/image46.jpg"/><Relationship Id="rId5" Type="http://schemas.openxmlformats.org/officeDocument/2006/relationships/slideLayout" Target="../slideLayouts/slideLayout8.xml"/><Relationship Id="rId4" Type="http://schemas.openxmlformats.org/officeDocument/2006/relationships/audio" Target="../media/media11.mp3"/></Relationships>
</file>

<file path=ppt/slides/_rels/slide29.xml.rels><?xml version="1.0" encoding="UTF-8" standalone="yes"?>
<Relationships xmlns="http://schemas.openxmlformats.org/package/2006/relationships"><Relationship Id="rId8" Type="http://schemas.openxmlformats.org/officeDocument/2006/relationships/image" Target="../media/image50.png"/><Relationship Id="rId3" Type="http://schemas.openxmlformats.org/officeDocument/2006/relationships/hyperlink" Target="https://journeynorth.org/hummingbirds" TargetMode="External"/><Relationship Id="rId7" Type="http://schemas.openxmlformats.org/officeDocument/2006/relationships/image" Target="../media/image49.png"/><Relationship Id="rId2" Type="http://schemas.openxmlformats.org/officeDocument/2006/relationships/hyperlink" Target="https://www.birds.cornell.edu/home" TargetMode="External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48.jpg"/><Relationship Id="rId5" Type="http://schemas.openxmlformats.org/officeDocument/2006/relationships/image" Target="../media/image47.jpg"/><Relationship Id="rId4" Type="http://schemas.openxmlformats.org/officeDocument/2006/relationships/hyperlink" Target="https://www.outdooralabama.com/wildlife/birds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FC7047D-DE77-49B2-BDE3-4C787F6DE4B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0" y="2733709"/>
            <a:ext cx="8961120" cy="1117687"/>
          </a:xfrm>
        </p:spPr>
        <p:txBody>
          <a:bodyPr/>
          <a:lstStyle/>
          <a:p>
            <a:pPr algn="ctr"/>
            <a:r>
              <a:rPr lang="en-US" sz="4800" dirty="0">
                <a:latin typeface="Comic Sans MS" panose="030F0702030302020204" pitchFamily="66" charset="0"/>
              </a:rPr>
              <a:t>Birds &amp; Their Adaptations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F1E7A6B8-C139-4184-BC61-DB0473EEBAA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02986" y="4414251"/>
            <a:ext cx="8522798" cy="479619"/>
          </a:xfrm>
        </p:spPr>
        <p:txBody>
          <a:bodyPr/>
          <a:lstStyle/>
          <a:p>
            <a:r>
              <a:rPr lang="en-US" dirty="0"/>
              <a:t>An Alabama Wildlife Federation Outdoor Classroom Field Journal Activity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106B348-92EC-4A04-9A77-D4858A7E5B0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2906" y="4275255"/>
            <a:ext cx="640080" cy="640080"/>
          </a:xfrm>
          <a:prstGeom prst="rect">
            <a:avLst/>
          </a:prstGeom>
        </p:spPr>
      </p:pic>
      <p:sp>
        <p:nvSpPr>
          <p:cNvPr id="6" name="Subtitle 2">
            <a:extLst>
              <a:ext uri="{FF2B5EF4-FFF2-40B4-BE49-F238E27FC236}">
                <a16:creationId xmlns:a16="http://schemas.microsoft.com/office/drawing/2014/main" id="{F1F1C7FA-ACDC-4EA8-A19D-7CDDCCCBC8C3}"/>
              </a:ext>
            </a:extLst>
          </p:cNvPr>
          <p:cNvSpPr txBox="1">
            <a:spLocks/>
          </p:cNvSpPr>
          <p:nvPr/>
        </p:nvSpPr>
        <p:spPr>
          <a:xfrm>
            <a:off x="71120" y="5525008"/>
            <a:ext cx="6380480" cy="133299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defPPr>
              <a:defRPr lang="en-US"/>
            </a:defPPr>
            <a:lvl1pPr marL="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To use this interactive PowerPoint with your students:</a:t>
            </a:r>
          </a:p>
          <a:p>
            <a:pPr marL="342900" indent="-342900">
              <a:buClr>
                <a:schemeClr val="tx1"/>
              </a:buClr>
              <a:buFont typeface="+mj-lt"/>
              <a:buAutoNum type="arabicPeriod"/>
            </a:pPr>
            <a:r>
              <a:rPr lang="en-US" dirty="0"/>
              <a:t>Click on “</a:t>
            </a:r>
            <a:r>
              <a:rPr lang="en-US" dirty="0">
                <a:solidFill>
                  <a:srgbClr val="FF0000"/>
                </a:solidFill>
              </a:rPr>
              <a:t>Enable Editing</a:t>
            </a:r>
            <a:r>
              <a:rPr lang="en-US" dirty="0"/>
              <a:t>.”</a:t>
            </a:r>
          </a:p>
          <a:p>
            <a:pPr marL="342900" indent="-342900">
              <a:buClr>
                <a:schemeClr val="tx1"/>
              </a:buClr>
              <a:buFont typeface="+mj-lt"/>
              <a:buAutoNum type="arabicPeriod"/>
            </a:pPr>
            <a:r>
              <a:rPr lang="en-US" dirty="0"/>
              <a:t>Click the “</a:t>
            </a:r>
            <a:r>
              <a:rPr lang="en-US" dirty="0">
                <a:solidFill>
                  <a:srgbClr val="FF0000"/>
                </a:solidFill>
              </a:rPr>
              <a:t>Slide Show</a:t>
            </a:r>
            <a:r>
              <a:rPr lang="en-US" dirty="0"/>
              <a:t>” tab at the top of the screen.</a:t>
            </a:r>
          </a:p>
          <a:p>
            <a:pPr marL="342900" indent="-342900">
              <a:buClr>
                <a:schemeClr val="tx1"/>
              </a:buClr>
              <a:buFont typeface="+mj-lt"/>
              <a:buAutoNum type="arabicPeriod"/>
            </a:pPr>
            <a:r>
              <a:rPr lang="en-US" dirty="0"/>
              <a:t>Then choose “</a:t>
            </a:r>
            <a:r>
              <a:rPr lang="en-US" dirty="0">
                <a:solidFill>
                  <a:srgbClr val="FF0000"/>
                </a:solidFill>
              </a:rPr>
              <a:t>From Beginning</a:t>
            </a:r>
            <a:r>
              <a:rPr lang="en-US" dirty="0"/>
              <a:t>” from the menu.</a:t>
            </a:r>
          </a:p>
        </p:txBody>
      </p:sp>
    </p:spTree>
    <p:extLst>
      <p:ext uri="{BB962C8B-B14F-4D97-AF65-F5344CB8AC3E}">
        <p14:creationId xmlns:p14="http://schemas.microsoft.com/office/powerpoint/2010/main" val="21041372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09635" y="915519"/>
            <a:ext cx="8562897" cy="744717"/>
          </a:xfrm>
        </p:spPr>
        <p:txBody>
          <a:bodyPr>
            <a:noAutofit/>
          </a:bodyPr>
          <a:lstStyle/>
          <a:p>
            <a:pPr algn="ctr">
              <a:spcBef>
                <a:spcPts val="600"/>
              </a:spcBef>
            </a:pPr>
            <a:r>
              <a:rPr lang="en-US" dirty="0">
                <a:latin typeface="Comic Sans MS" panose="030F0702030302020204" pitchFamily="66" charset="0"/>
              </a:rPr>
              <a:t>What are the characteristics or traits that make an organism a bird?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364019" y="6184111"/>
            <a:ext cx="1182798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spcAft>
                <a:spcPts val="600"/>
              </a:spcAft>
              <a:buFont typeface="Wingdings" panose="05000000000000000000" pitchFamily="2" charset="2"/>
              <a:buChar char="ü"/>
            </a:pP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Beak or bill as a “mouth” with no teeth – the gizzard </a:t>
            </a:r>
            <a:r>
              <a:rPr lang="en-US" sz="2000" dirty="0">
                <a:solidFill>
                  <a:srgbClr val="C00000"/>
                </a:solidFill>
                <a:latin typeface="Comic Sans MS" panose="030F0702030302020204" pitchFamily="66" charset="0"/>
              </a:rPr>
              <a:t>(stomach) </a:t>
            </a: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grinds the food</a:t>
            </a:r>
          </a:p>
        </p:txBody>
      </p:sp>
      <p:pic>
        <p:nvPicPr>
          <p:cNvPr id="1028" name="Picture 4" descr="Image result for photo of a carolina wren">
            <a:extLst>
              <a:ext uri="{FF2B5EF4-FFF2-40B4-BE49-F238E27FC236}">
                <a16:creationId xmlns:a16="http://schemas.microsoft.com/office/drawing/2014/main" id="{611C584B-4AEA-49B9-9D7A-F99436D52F84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747" r="16712" b="8443"/>
          <a:stretch/>
        </p:blipFill>
        <p:spPr bwMode="auto">
          <a:xfrm flipH="1">
            <a:off x="8796258" y="2168501"/>
            <a:ext cx="3152548" cy="1920240"/>
          </a:xfrm>
          <a:prstGeom prst="rect">
            <a:avLst/>
          </a:prstGeom>
          <a:noFill/>
          <a:ln>
            <a:solidFill>
              <a:schemeClr val="bg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CE37FE6F-39CB-4F68-A29B-4DB99F9FC81B}"/>
              </a:ext>
            </a:extLst>
          </p:cNvPr>
          <p:cNvSpPr txBox="1"/>
          <p:nvPr/>
        </p:nvSpPr>
        <p:spPr>
          <a:xfrm>
            <a:off x="8796258" y="4202558"/>
            <a:ext cx="3152548" cy="1292662"/>
          </a:xfrm>
          <a:prstGeom prst="rect">
            <a:avLst/>
          </a:prstGeom>
          <a:solidFill>
            <a:schemeClr val="tx1"/>
          </a:solidFill>
          <a:ln w="19050">
            <a:solidFill>
              <a:schemeClr val="accent1"/>
            </a:solidFill>
            <a:prstDash val="dash"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>
                <a:solidFill>
                  <a:srgbClr val="C00000"/>
                </a:solidFill>
                <a:latin typeface="Comic Sans MS" panose="030F0702030302020204" pitchFamily="66" charset="0"/>
              </a:rPr>
              <a:t>Did you know?</a:t>
            </a:r>
          </a:p>
          <a:p>
            <a:pPr algn="ctr"/>
            <a:r>
              <a:rPr lang="en-US" dirty="0">
                <a:solidFill>
                  <a:schemeClr val="bg1"/>
                </a:solidFill>
                <a:latin typeface="Comic Sans MS" panose="030F0702030302020204" pitchFamily="66" charset="0"/>
              </a:rPr>
              <a:t>There are approximately </a:t>
            </a:r>
          </a:p>
          <a:p>
            <a:pPr algn="ctr"/>
            <a:r>
              <a:rPr lang="en-US" b="1" dirty="0">
                <a:solidFill>
                  <a:srgbClr val="C00000"/>
                </a:solidFill>
                <a:latin typeface="Comic Sans MS" panose="030F0702030302020204" pitchFamily="66" charset="0"/>
              </a:rPr>
              <a:t>   </a:t>
            </a:r>
            <a:r>
              <a:rPr lang="en-US" b="1" u="sng" dirty="0">
                <a:solidFill>
                  <a:srgbClr val="C00000"/>
                </a:solidFill>
                <a:latin typeface="Comic Sans MS" panose="030F0702030302020204" pitchFamily="66" charset="0"/>
              </a:rPr>
              <a:t>10,500</a:t>
            </a:r>
            <a:r>
              <a:rPr lang="en-US" b="1" dirty="0">
                <a:solidFill>
                  <a:srgbClr val="C00000"/>
                </a:solidFill>
                <a:latin typeface="Comic Sans MS" panose="030F0702030302020204" pitchFamily="66" charset="0"/>
              </a:rPr>
              <a:t> different</a:t>
            </a:r>
          </a:p>
          <a:p>
            <a:pPr algn="ctr"/>
            <a:r>
              <a:rPr lang="en-US" dirty="0">
                <a:solidFill>
                  <a:schemeClr val="bg1"/>
                </a:solidFill>
                <a:latin typeface="Comic Sans MS" panose="030F0702030302020204" pitchFamily="66" charset="0"/>
              </a:rPr>
              <a:t>bird species in the world.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53C5D8D6-2734-4AD6-839F-98095309EE6F}"/>
              </a:ext>
            </a:extLst>
          </p:cNvPr>
          <p:cNvSpPr txBox="1"/>
          <p:nvPr/>
        </p:nvSpPr>
        <p:spPr>
          <a:xfrm>
            <a:off x="364019" y="3009903"/>
            <a:ext cx="6731442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How many </a:t>
            </a:r>
            <a:r>
              <a:rPr lang="en-US" sz="26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arms and legs </a:t>
            </a:r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do birds have?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2578BC64-BC48-48CB-887F-604BABB713E4}"/>
              </a:ext>
            </a:extLst>
          </p:cNvPr>
          <p:cNvSpPr txBox="1"/>
          <p:nvPr/>
        </p:nvSpPr>
        <p:spPr>
          <a:xfrm>
            <a:off x="364019" y="2530048"/>
            <a:ext cx="550515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spcAft>
                <a:spcPts val="600"/>
              </a:spcAft>
              <a:buFont typeface="Wingdings" panose="05000000000000000000" pitchFamily="2" charset="2"/>
              <a:buChar char="ü"/>
            </a:pP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Warm-blooded (or </a:t>
            </a:r>
            <a:r>
              <a:rPr lang="en-US" sz="2400" b="1" u="sng" dirty="0">
                <a:solidFill>
                  <a:srgbClr val="C00000"/>
                </a:solidFill>
                <a:latin typeface="Comic Sans MS" panose="030F0702030302020204" pitchFamily="66" charset="0"/>
              </a:rPr>
              <a:t>endothermic</a:t>
            </a: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)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08CD00E1-EC50-4A87-A968-A9B682ED5B36}"/>
              </a:ext>
            </a:extLst>
          </p:cNvPr>
          <p:cNvSpPr txBox="1"/>
          <p:nvPr/>
        </p:nvSpPr>
        <p:spPr>
          <a:xfrm>
            <a:off x="364019" y="2106553"/>
            <a:ext cx="6731442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Are birds cold-blooded or warm-blooded?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93CA8394-5A21-419B-BC52-1E525DACC0AD}"/>
              </a:ext>
            </a:extLst>
          </p:cNvPr>
          <p:cNvSpPr txBox="1"/>
          <p:nvPr/>
        </p:nvSpPr>
        <p:spPr>
          <a:xfrm>
            <a:off x="364019" y="3448244"/>
            <a:ext cx="673144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spcAft>
                <a:spcPts val="600"/>
              </a:spcAft>
              <a:buFont typeface="Wingdings" panose="05000000000000000000" pitchFamily="2" charset="2"/>
              <a:buChar char="ü"/>
            </a:pP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Two wings </a:t>
            </a:r>
            <a:r>
              <a:rPr lang="en-US" sz="2000" dirty="0">
                <a:solidFill>
                  <a:srgbClr val="C00000"/>
                </a:solidFill>
                <a:latin typeface="Comic Sans MS" panose="030F0702030302020204" pitchFamily="66" charset="0"/>
              </a:rPr>
              <a:t>(instead of arms) </a:t>
            </a: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&amp; two legs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1A6A803B-654E-4646-9A91-D8BBD4430B87}"/>
              </a:ext>
            </a:extLst>
          </p:cNvPr>
          <p:cNvSpPr txBox="1"/>
          <p:nvPr/>
        </p:nvSpPr>
        <p:spPr>
          <a:xfrm>
            <a:off x="364019" y="3939110"/>
            <a:ext cx="8386578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What kind of covering do birds have? Skin? Scales?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9148D71B-BEE3-41F0-ACFF-0C4174134354}"/>
              </a:ext>
            </a:extLst>
          </p:cNvPr>
          <p:cNvSpPr txBox="1"/>
          <p:nvPr/>
        </p:nvSpPr>
        <p:spPr>
          <a:xfrm>
            <a:off x="364019" y="4431553"/>
            <a:ext cx="838657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spcAft>
                <a:spcPts val="600"/>
              </a:spcAft>
              <a:buFont typeface="Wingdings" panose="05000000000000000000" pitchFamily="2" charset="2"/>
              <a:buChar char="ü"/>
            </a:pP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Feathers on their body &amp; scales on their feet and legs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5FCEC4A6-66A5-47D2-B314-5D67BC28617E}"/>
              </a:ext>
            </a:extLst>
          </p:cNvPr>
          <p:cNvSpPr txBox="1"/>
          <p:nvPr/>
        </p:nvSpPr>
        <p:spPr>
          <a:xfrm>
            <a:off x="364019" y="4899373"/>
            <a:ext cx="8386578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How do birds give birth?  Live birth like humans?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75D4B7E2-8766-491F-A527-36A6BE8FEB78}"/>
              </a:ext>
            </a:extLst>
          </p:cNvPr>
          <p:cNvSpPr txBox="1"/>
          <p:nvPr/>
        </p:nvSpPr>
        <p:spPr>
          <a:xfrm>
            <a:off x="318358" y="5280761"/>
            <a:ext cx="438820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spcAft>
                <a:spcPts val="600"/>
              </a:spcAft>
              <a:buFont typeface="Wingdings" panose="05000000000000000000" pitchFamily="2" charset="2"/>
              <a:buChar char="ü"/>
            </a:pPr>
            <a:r>
              <a:rPr lang="en-US" sz="2400" dirty="0">
                <a:solidFill>
                  <a:srgbClr val="C00000"/>
                </a:solidFill>
                <a:latin typeface="Comic Sans MS" panose="030F0702030302020204" pitchFamily="66" charset="0"/>
              </a:rPr>
              <a:t>Lay eggs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F6DC32B6-7207-4817-87C0-F4E6EE255381}"/>
              </a:ext>
            </a:extLst>
          </p:cNvPr>
          <p:cNvSpPr txBox="1"/>
          <p:nvPr/>
        </p:nvSpPr>
        <p:spPr>
          <a:xfrm>
            <a:off x="364019" y="5771627"/>
            <a:ext cx="8386578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What type of mouth do they have?  Is it like ours?</a:t>
            </a:r>
          </a:p>
        </p:txBody>
      </p:sp>
    </p:spTree>
    <p:extLst>
      <p:ext uri="{BB962C8B-B14F-4D97-AF65-F5344CB8AC3E}">
        <p14:creationId xmlns:p14="http://schemas.microsoft.com/office/powerpoint/2010/main" val="4481585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12" grpId="1" animBg="1"/>
      <p:bldP spid="13" grpId="0"/>
      <p:bldP spid="14" grpId="0"/>
      <p:bldP spid="15" grpId="0"/>
      <p:bldP spid="16" grpId="0"/>
      <p:bldP spid="17" grpId="0"/>
      <p:bldP spid="18" grpId="0"/>
      <p:bldP spid="19" grpId="0"/>
      <p:bldP spid="20" grpId="0"/>
      <p:bldP spid="22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6958" y="915519"/>
            <a:ext cx="10430539" cy="744717"/>
          </a:xfrm>
        </p:spPr>
        <p:txBody>
          <a:bodyPr>
            <a:noAutofit/>
          </a:bodyPr>
          <a:lstStyle/>
          <a:p>
            <a:pPr algn="ctr">
              <a:lnSpc>
                <a:spcPct val="100000"/>
              </a:lnSpc>
              <a:spcBef>
                <a:spcPts val="600"/>
              </a:spcBef>
            </a:pPr>
            <a:r>
              <a:rPr lang="en-US" sz="3400" dirty="0">
                <a:latin typeface="Comic Sans MS" panose="030F0702030302020204" pitchFamily="66" charset="0"/>
              </a:rPr>
              <a:t>How do biologists </a:t>
            </a:r>
            <a:r>
              <a:rPr lang="en-US" sz="2800" dirty="0">
                <a:latin typeface="Comic Sans MS" panose="030F0702030302020204" pitchFamily="66" charset="0"/>
              </a:rPr>
              <a:t>(scientists who study living organisms)</a:t>
            </a:r>
            <a:r>
              <a:rPr lang="en-US" dirty="0">
                <a:latin typeface="Comic Sans MS" panose="030F0702030302020204" pitchFamily="66" charset="0"/>
              </a:rPr>
              <a:t> group birds into different </a:t>
            </a:r>
            <a:r>
              <a:rPr lang="en-US" sz="3400" dirty="0">
                <a:latin typeface="Comic Sans MS" panose="030F0702030302020204" pitchFamily="66" charset="0"/>
              </a:rPr>
              <a:t>categories?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317656" y="2116106"/>
            <a:ext cx="11556688" cy="8925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To distinguish one species from another, scientists use a </a:t>
            </a:r>
            <a:r>
              <a:rPr lang="en-US" sz="2600" b="1" u="sng" dirty="0">
                <a:solidFill>
                  <a:srgbClr val="C00000"/>
                </a:solidFill>
                <a:latin typeface="Comic Sans MS" panose="030F0702030302020204" pitchFamily="66" charset="0"/>
              </a:rPr>
              <a:t>taxonomy</a:t>
            </a:r>
            <a:r>
              <a:rPr lang="en-US" sz="2600" dirty="0">
                <a:solidFill>
                  <a:schemeClr val="bg1"/>
                </a:solidFill>
                <a:latin typeface="Comic Sans MS" panose="030F0702030302020204" pitchFamily="66" charset="0"/>
              </a:rPr>
              <a:t> or classification system with levels that range from broad to very specific. </a:t>
            </a:r>
          </a:p>
        </p:txBody>
      </p:sp>
      <p:pic>
        <p:nvPicPr>
          <p:cNvPr id="1028" name="Picture 4" descr="Image result for photo of a carolina wren">
            <a:extLst>
              <a:ext uri="{FF2B5EF4-FFF2-40B4-BE49-F238E27FC236}">
                <a16:creationId xmlns:a16="http://schemas.microsoft.com/office/drawing/2014/main" id="{611C584B-4AEA-49B9-9D7A-F99436D52F84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747" r="16712" b="8443"/>
          <a:stretch/>
        </p:blipFill>
        <p:spPr bwMode="auto">
          <a:xfrm flipH="1">
            <a:off x="8502179" y="3211033"/>
            <a:ext cx="3152548" cy="1920240"/>
          </a:xfrm>
          <a:prstGeom prst="rect">
            <a:avLst/>
          </a:prstGeom>
          <a:noFill/>
          <a:ln>
            <a:solidFill>
              <a:schemeClr val="bg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ED772B00-98C1-4FD4-B4A1-B980D8FD774C}"/>
              </a:ext>
            </a:extLst>
          </p:cNvPr>
          <p:cNvSpPr txBox="1"/>
          <p:nvPr/>
        </p:nvSpPr>
        <p:spPr>
          <a:xfrm>
            <a:off x="739918" y="3783473"/>
            <a:ext cx="7732358" cy="4805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125000"/>
              </a:lnSpc>
              <a:buFont typeface="Wingdings" panose="05000000000000000000" pitchFamily="2" charset="2"/>
              <a:buChar char="Ø"/>
            </a:pP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Phylum – </a:t>
            </a:r>
            <a:r>
              <a:rPr lang="en-US" sz="2200" dirty="0">
                <a:solidFill>
                  <a:srgbClr val="C00000"/>
                </a:solidFill>
                <a:latin typeface="Comic Sans MS" panose="030F0702030302020204" pitchFamily="66" charset="0"/>
              </a:rPr>
              <a:t>All Vertebrates </a:t>
            </a:r>
            <a:r>
              <a:rPr lang="en-US" sz="2000" dirty="0">
                <a:solidFill>
                  <a:srgbClr val="C00000"/>
                </a:solidFill>
                <a:latin typeface="Comic Sans MS" panose="030F0702030302020204" pitchFamily="66" charset="0"/>
              </a:rPr>
              <a:t>(have a backbone) – </a:t>
            </a:r>
            <a:r>
              <a:rPr lang="en-US" sz="2000" dirty="0">
                <a:latin typeface="Comic Sans MS" panose="030F0702030302020204" pitchFamily="66" charset="0"/>
              </a:rPr>
              <a:t>(Chordata) 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8076371" y="5280761"/>
            <a:ext cx="4004164" cy="661720"/>
          </a:xfrm>
          <a:prstGeom prst="rect">
            <a:avLst/>
          </a:prstGeom>
          <a:solidFill>
            <a:schemeClr val="tx1"/>
          </a:solidFill>
          <a:ln w="28575">
            <a:solidFill>
              <a:schemeClr val="accent6"/>
            </a:solidFill>
            <a:prstDash val="dash"/>
          </a:ln>
        </p:spPr>
        <p:txBody>
          <a:bodyPr wrap="square" rtlCol="0">
            <a:spAutoFit/>
          </a:bodyPr>
          <a:lstStyle/>
          <a:p>
            <a:pPr algn="ctr">
              <a:spcBef>
                <a:spcPts val="600"/>
              </a:spcBef>
              <a:spcAft>
                <a:spcPts val="600"/>
              </a:spcAft>
            </a:pPr>
            <a:r>
              <a:rPr lang="en-US" sz="1600" b="1" dirty="0">
                <a:solidFill>
                  <a:schemeClr val="bg1"/>
                </a:solidFill>
                <a:latin typeface="Comic Sans MS" panose="030F0702030302020204" pitchFamily="66" charset="0"/>
              </a:rPr>
              <a:t>Latin Name: </a:t>
            </a:r>
            <a:r>
              <a:rPr lang="en-US" sz="1600" i="1" dirty="0" err="1">
                <a:solidFill>
                  <a:srgbClr val="C00000"/>
                </a:solidFill>
                <a:latin typeface="Comic Sans MS" panose="030F0702030302020204" pitchFamily="66" charset="0"/>
              </a:rPr>
              <a:t>Thryothorus</a:t>
            </a:r>
            <a:r>
              <a:rPr lang="en-US" sz="1600" i="1" dirty="0">
                <a:solidFill>
                  <a:srgbClr val="C00000"/>
                </a:solidFill>
                <a:latin typeface="Comic Sans MS" panose="030F0702030302020204" pitchFamily="66" charset="0"/>
              </a:rPr>
              <a:t> </a:t>
            </a:r>
            <a:r>
              <a:rPr lang="en-US" sz="1600" i="1" dirty="0" err="1">
                <a:solidFill>
                  <a:srgbClr val="C00000"/>
                </a:solidFill>
                <a:latin typeface="Comic Sans MS" panose="030F0702030302020204" pitchFamily="66" charset="0"/>
              </a:rPr>
              <a:t>ludovicianus</a:t>
            </a:r>
            <a:endParaRPr lang="en-US" sz="1600" i="1" dirty="0">
              <a:solidFill>
                <a:srgbClr val="C00000"/>
              </a:solidFill>
              <a:latin typeface="Comic Sans MS" panose="030F0702030302020204" pitchFamily="66" charset="0"/>
            </a:endParaRPr>
          </a:p>
          <a:p>
            <a:pPr algn="ctr">
              <a:spcAft>
                <a:spcPts val="600"/>
              </a:spcAft>
            </a:pPr>
            <a:r>
              <a:rPr lang="en-US" sz="1600" b="1" dirty="0">
                <a:solidFill>
                  <a:schemeClr val="bg1"/>
                </a:solidFill>
                <a:latin typeface="Comic Sans MS" panose="030F0702030302020204" pitchFamily="66" charset="0"/>
              </a:rPr>
              <a:t>Common Name:  </a:t>
            </a:r>
            <a:r>
              <a:rPr lang="en-US" sz="1600" dirty="0">
                <a:solidFill>
                  <a:srgbClr val="C00000"/>
                </a:solidFill>
                <a:latin typeface="Comic Sans MS" panose="030F0702030302020204" pitchFamily="66" charset="0"/>
              </a:rPr>
              <a:t>Carolina Wren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7DC22AB3-3E6A-44D4-B813-2E5E2E87198F}"/>
              </a:ext>
            </a:extLst>
          </p:cNvPr>
          <p:cNvSpPr txBox="1"/>
          <p:nvPr/>
        </p:nvSpPr>
        <p:spPr>
          <a:xfrm>
            <a:off x="739919" y="2905308"/>
            <a:ext cx="6049098" cy="903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25000"/>
              </a:lnSpc>
            </a:pPr>
            <a:r>
              <a:rPr lang="en-US" sz="2200" i="1" dirty="0">
                <a:solidFill>
                  <a:schemeClr val="bg1"/>
                </a:solidFill>
                <a:latin typeface="Comic Sans MS" panose="030F0702030302020204" pitchFamily="66" charset="0"/>
              </a:rPr>
              <a:t>For example:</a:t>
            </a:r>
          </a:p>
          <a:p>
            <a:pPr marL="285750" indent="-285750">
              <a:lnSpc>
                <a:spcPct val="125000"/>
              </a:lnSpc>
              <a:buFont typeface="Wingdings" panose="05000000000000000000" pitchFamily="2" charset="2"/>
              <a:buChar char="Ø"/>
            </a:pP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Kingdom – </a:t>
            </a:r>
            <a:r>
              <a:rPr lang="en-US" sz="2200" dirty="0">
                <a:solidFill>
                  <a:srgbClr val="C00000"/>
                </a:solidFill>
                <a:latin typeface="Comic Sans MS" panose="030F0702030302020204" pitchFamily="66" charset="0"/>
              </a:rPr>
              <a:t>All Animals </a:t>
            </a:r>
            <a:r>
              <a:rPr lang="en-US" sz="2200" dirty="0">
                <a:latin typeface="Comic Sans MS" panose="030F0702030302020204" pitchFamily="66" charset="0"/>
              </a:rPr>
              <a:t>(Animalia in Latin)  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886C33B-0B69-47D3-99F3-FC572D5D5495}"/>
              </a:ext>
            </a:extLst>
          </p:cNvPr>
          <p:cNvSpPr txBox="1"/>
          <p:nvPr/>
        </p:nvSpPr>
        <p:spPr>
          <a:xfrm>
            <a:off x="739917" y="4268051"/>
            <a:ext cx="6049098" cy="4805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125000"/>
              </a:lnSpc>
              <a:buFont typeface="Wingdings" panose="05000000000000000000" pitchFamily="2" charset="2"/>
              <a:buChar char="Ø"/>
            </a:pP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Class – </a:t>
            </a:r>
            <a:r>
              <a:rPr lang="en-US" sz="2200" dirty="0">
                <a:solidFill>
                  <a:srgbClr val="C00000"/>
                </a:solidFill>
                <a:latin typeface="Comic Sans MS" panose="030F0702030302020204" pitchFamily="66" charset="0"/>
              </a:rPr>
              <a:t>All Birds </a:t>
            </a:r>
            <a:r>
              <a:rPr lang="en-US" sz="2200" dirty="0">
                <a:latin typeface="Comic Sans MS" panose="030F0702030302020204" pitchFamily="66" charset="0"/>
              </a:rPr>
              <a:t>(Aves)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B265F29A-00BA-4327-A2B2-A7DECD16FABC}"/>
              </a:ext>
            </a:extLst>
          </p:cNvPr>
          <p:cNvSpPr txBox="1"/>
          <p:nvPr/>
        </p:nvSpPr>
        <p:spPr>
          <a:xfrm>
            <a:off x="739919" y="4752629"/>
            <a:ext cx="7068262" cy="5155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125000"/>
              </a:lnSpc>
              <a:buFont typeface="Wingdings" panose="05000000000000000000" pitchFamily="2" charset="2"/>
              <a:buChar char="Ø"/>
            </a:pPr>
            <a:r>
              <a:rPr lang="en-US" sz="2200" b="1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Order – </a:t>
            </a:r>
            <a:r>
              <a:rPr lang="en-US" sz="2200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All Perching Birds  </a:t>
            </a:r>
            <a:r>
              <a:rPr lang="en-US" sz="2200" b="1" dirty="0" smtClean="0">
                <a:latin typeface="Comic Sans MS" panose="030F0702030302020204" pitchFamily="66" charset="0"/>
              </a:rPr>
              <a:t>(</a:t>
            </a:r>
            <a:r>
              <a:rPr lang="en-US" sz="2200" dirty="0" smtClean="0">
                <a:latin typeface="Comic Sans MS" panose="030F0702030302020204" pitchFamily="66" charset="0"/>
              </a:rPr>
              <a:t>Passeriformes)</a:t>
            </a:r>
            <a:endParaRPr lang="en-US" sz="2200" dirty="0">
              <a:latin typeface="Comic Sans MS" panose="030F0702030302020204" pitchFamily="66" charset="0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7614ECC6-C154-423A-AADA-D9CE5DE4E466}"/>
              </a:ext>
            </a:extLst>
          </p:cNvPr>
          <p:cNvSpPr txBox="1"/>
          <p:nvPr/>
        </p:nvSpPr>
        <p:spPr>
          <a:xfrm>
            <a:off x="739919" y="5203817"/>
            <a:ext cx="6049098" cy="4805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125000"/>
              </a:lnSpc>
              <a:buFont typeface="Wingdings" panose="05000000000000000000" pitchFamily="2" charset="2"/>
              <a:buChar char="Ø"/>
            </a:pP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Family – </a:t>
            </a:r>
            <a:r>
              <a:rPr lang="en-US" sz="2200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All Wrens  </a:t>
            </a:r>
            <a:r>
              <a:rPr lang="en-US" sz="2200" dirty="0" smtClean="0">
                <a:latin typeface="Comic Sans MS" panose="030F0702030302020204" pitchFamily="66" charset="0"/>
              </a:rPr>
              <a:t>(</a:t>
            </a:r>
            <a:r>
              <a:rPr lang="en-US" sz="2200" dirty="0" err="1" smtClean="0">
                <a:latin typeface="Comic Sans MS" panose="030F0702030302020204" pitchFamily="66" charset="0"/>
              </a:rPr>
              <a:t>Troglodytidae</a:t>
            </a:r>
            <a:r>
              <a:rPr lang="en-US" sz="2200" dirty="0">
                <a:latin typeface="Comic Sans MS" panose="030F0702030302020204" pitchFamily="66" charset="0"/>
              </a:rPr>
              <a:t>)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96FA94F-8E6E-4D54-8E5A-8648D7C8CAC2}"/>
              </a:ext>
            </a:extLst>
          </p:cNvPr>
          <p:cNvSpPr txBox="1"/>
          <p:nvPr/>
        </p:nvSpPr>
        <p:spPr>
          <a:xfrm>
            <a:off x="739917" y="5703019"/>
            <a:ext cx="7762262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spcAft>
                <a:spcPts val="600"/>
              </a:spcAft>
              <a:buFont typeface="Wingdings" panose="05000000000000000000" pitchFamily="2" charset="2"/>
              <a:buChar char="Ø"/>
            </a:pP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Genus </a:t>
            </a:r>
            <a:r>
              <a:rPr lang="en-US" sz="2200" b="1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– </a:t>
            </a:r>
            <a:r>
              <a:rPr lang="en-US" sz="2200" i="1" dirty="0" err="1" smtClean="0">
                <a:solidFill>
                  <a:srgbClr val="C00000"/>
                </a:solidFill>
                <a:latin typeface="Comic Sans MS" panose="030F0702030302020204" pitchFamily="66" charset="0"/>
              </a:rPr>
              <a:t>Thryothorus</a:t>
            </a:r>
            <a:r>
              <a:rPr lang="en-US" sz="2200" b="1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 </a:t>
            </a:r>
            <a:endParaRPr lang="en-US" sz="2200" dirty="0">
              <a:solidFill>
                <a:schemeClr val="accent4"/>
              </a:solidFill>
              <a:latin typeface="Comic Sans MS" panose="030F0702030302020204" pitchFamily="66" charset="0"/>
            </a:endParaRP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0EFD309C-16DC-437C-9578-E1AE1CB0C167}"/>
              </a:ext>
            </a:extLst>
          </p:cNvPr>
          <p:cNvSpPr txBox="1"/>
          <p:nvPr/>
        </p:nvSpPr>
        <p:spPr>
          <a:xfrm>
            <a:off x="724966" y="6110140"/>
            <a:ext cx="6311938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Species </a:t>
            </a:r>
            <a:r>
              <a:rPr lang="en-US" sz="2200" b="1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– </a:t>
            </a:r>
            <a:r>
              <a:rPr lang="en-US" sz="2200" i="1" dirty="0" err="1" smtClean="0">
                <a:solidFill>
                  <a:srgbClr val="C00000"/>
                </a:solidFill>
                <a:latin typeface="Comic Sans MS" panose="030F0702030302020204" pitchFamily="66" charset="0"/>
              </a:rPr>
              <a:t>ludovicianus</a:t>
            </a:r>
            <a:r>
              <a:rPr lang="en-US" sz="2200" b="1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 </a:t>
            </a:r>
            <a:endParaRPr lang="en-US" sz="2200" dirty="0">
              <a:solidFill>
                <a:srgbClr val="C00000"/>
              </a:solidFill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4214931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3" grpId="0"/>
      <p:bldP spid="9" grpId="0" animBg="1"/>
      <p:bldP spid="10" grpId="0"/>
      <p:bldP spid="11" grpId="0"/>
      <p:bldP spid="13" grpId="0"/>
      <p:bldP spid="14" grpId="0"/>
      <p:bldP spid="15" grpId="0"/>
      <p:bldP spid="16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>
            <a:extLst>
              <a:ext uri="{FF2B5EF4-FFF2-40B4-BE49-F238E27FC236}">
                <a16:creationId xmlns:a16="http://schemas.microsoft.com/office/drawing/2014/main" id="{51BDCAFC-7F64-44CA-ADCE-0898EA99D769}"/>
              </a:ext>
            </a:extLst>
          </p:cNvPr>
          <p:cNvSpPr txBox="1">
            <a:spLocks/>
          </p:cNvSpPr>
          <p:nvPr/>
        </p:nvSpPr>
        <p:spPr>
          <a:xfrm>
            <a:off x="139662" y="695136"/>
            <a:ext cx="10338619" cy="6787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36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>
              <a:spcBef>
                <a:spcPts val="600"/>
              </a:spcBef>
            </a:pPr>
            <a:r>
              <a:rPr lang="en-US" dirty="0">
                <a:latin typeface="Comic Sans MS" panose="030F0702030302020204" pitchFamily="66" charset="0"/>
              </a:rPr>
              <a:t>Do all birds look exactly alike?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4843908" y="3292211"/>
            <a:ext cx="2361189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 dirty="0">
                <a:solidFill>
                  <a:srgbClr val="C00000"/>
                </a:solidFill>
                <a:latin typeface="Comic Sans MS" panose="030F0702030302020204" pitchFamily="66" charset="0"/>
              </a:rPr>
              <a:t>No!</a:t>
            </a:r>
          </a:p>
          <a:p>
            <a:pPr algn="ctr"/>
            <a:r>
              <a:rPr lang="en-US" sz="2800" dirty="0">
                <a:solidFill>
                  <a:srgbClr val="C00000"/>
                </a:solidFill>
                <a:latin typeface="Comic Sans MS" panose="030F0702030302020204" pitchFamily="66" charset="0"/>
              </a:rPr>
              <a:t>Different bird species do NOT look alike!</a:t>
            </a:r>
          </a:p>
        </p:txBody>
      </p:sp>
      <p:grpSp>
        <p:nvGrpSpPr>
          <p:cNvPr id="8" name="Group 7">
            <a:extLst>
              <a:ext uri="{FF2B5EF4-FFF2-40B4-BE49-F238E27FC236}">
                <a16:creationId xmlns:a16="http://schemas.microsoft.com/office/drawing/2014/main" id="{6EBF54F9-7A15-4F38-B0FB-8056E2BFBDD9}"/>
              </a:ext>
            </a:extLst>
          </p:cNvPr>
          <p:cNvGrpSpPr/>
          <p:nvPr/>
        </p:nvGrpSpPr>
        <p:grpSpPr>
          <a:xfrm>
            <a:off x="7333931" y="2088474"/>
            <a:ext cx="4508090" cy="2171481"/>
            <a:chOff x="115152" y="4407413"/>
            <a:chExt cx="4508090" cy="2171481"/>
          </a:xfrm>
        </p:grpSpPr>
        <p:pic>
          <p:nvPicPr>
            <p:cNvPr id="19" name="Picture 18" descr="File:Brown Trasher (Toxostoma rufum) RWD1.jpg - Wikipedia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437908" y="4407413"/>
              <a:ext cx="1827916" cy="137160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  <p:pic>
          <p:nvPicPr>
            <p:cNvPr id="21" name="Picture 20" descr="&lt;strong&gt;Legs&lt;/strong&gt; and Feet | Ever wondered what the &lt;strong&gt;legs&lt;/strong&gt; and feet of a ...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21902" y="4407413"/>
              <a:ext cx="1440533" cy="137160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  <p:sp>
          <p:nvSpPr>
            <p:cNvPr id="24" name="TextBox 23"/>
            <p:cNvSpPr txBox="1"/>
            <p:nvPr/>
          </p:nvSpPr>
          <p:spPr>
            <a:xfrm>
              <a:off x="115152" y="5871008"/>
              <a:ext cx="4508090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Their legs can be different colors or lengths depending on its habitat.</a:t>
              </a:r>
            </a:p>
          </p:txBody>
        </p:sp>
      </p:grpSp>
      <p:grpSp>
        <p:nvGrpSpPr>
          <p:cNvPr id="10" name="Group 9">
            <a:extLst>
              <a:ext uri="{FF2B5EF4-FFF2-40B4-BE49-F238E27FC236}">
                <a16:creationId xmlns:a16="http://schemas.microsoft.com/office/drawing/2014/main" id="{5D0A577C-B083-44C4-A29A-2030618D5B6B}"/>
              </a:ext>
            </a:extLst>
          </p:cNvPr>
          <p:cNvGrpSpPr/>
          <p:nvPr/>
        </p:nvGrpSpPr>
        <p:grpSpPr>
          <a:xfrm>
            <a:off x="144069" y="4401804"/>
            <a:ext cx="4508090" cy="2401055"/>
            <a:chOff x="186667" y="4452670"/>
            <a:chExt cx="4508090" cy="2401055"/>
          </a:xfrm>
        </p:grpSpPr>
        <p:pic>
          <p:nvPicPr>
            <p:cNvPr id="13" name="Picture 12" descr="ADW: peregrinefoot.JP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77443" y="4452670"/>
              <a:ext cx="1828800" cy="137160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  <p:sp>
          <p:nvSpPr>
            <p:cNvPr id="17" name="TextBox 16"/>
            <p:cNvSpPr txBox="1"/>
            <p:nvPr/>
          </p:nvSpPr>
          <p:spPr>
            <a:xfrm>
              <a:off x="186667" y="5838062"/>
              <a:ext cx="4508090" cy="101566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Birds’ feet come in many shapes and sizes depending on what the bird eats and where it lives.</a:t>
              </a:r>
            </a:p>
          </p:txBody>
        </p:sp>
        <p:pic>
          <p:nvPicPr>
            <p:cNvPr id="2052" name="Picture 4" descr="Image result for photo of a mallard duck's feet">
              <a:extLst>
                <a:ext uri="{FF2B5EF4-FFF2-40B4-BE49-F238E27FC236}">
                  <a16:creationId xmlns:a16="http://schemas.microsoft.com/office/drawing/2014/main" id="{5C2DB621-9252-4A55-A2EE-5DB67E8987D5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16724" t="8781" r="46315" b="19326"/>
            <a:stretch/>
          </p:blipFill>
          <p:spPr bwMode="auto">
            <a:xfrm>
              <a:off x="2740624" y="4466462"/>
              <a:ext cx="1451117" cy="1371600"/>
            </a:xfrm>
            <a:prstGeom prst="rect">
              <a:avLst/>
            </a:prstGeom>
            <a:noFill/>
            <a:ln>
              <a:solidFill>
                <a:schemeClr val="bg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11" name="Group 10">
            <a:extLst>
              <a:ext uri="{FF2B5EF4-FFF2-40B4-BE49-F238E27FC236}">
                <a16:creationId xmlns:a16="http://schemas.microsoft.com/office/drawing/2014/main" id="{0D0F43C7-513A-4185-8B3D-FBDB1DED2E00}"/>
              </a:ext>
            </a:extLst>
          </p:cNvPr>
          <p:cNvGrpSpPr/>
          <p:nvPr/>
        </p:nvGrpSpPr>
        <p:grpSpPr>
          <a:xfrm>
            <a:off x="7261672" y="4367857"/>
            <a:ext cx="4652607" cy="2412901"/>
            <a:chOff x="7261672" y="4367857"/>
            <a:chExt cx="4652607" cy="2412901"/>
          </a:xfrm>
        </p:grpSpPr>
        <p:sp>
          <p:nvSpPr>
            <p:cNvPr id="28" name="TextBox 27"/>
            <p:cNvSpPr txBox="1"/>
            <p:nvPr/>
          </p:nvSpPr>
          <p:spPr>
            <a:xfrm>
              <a:off x="7261672" y="5765095"/>
              <a:ext cx="4652607" cy="101566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The color of a bird’s feathers depends on the species, and whether the bird is male or female.</a:t>
              </a:r>
            </a:p>
          </p:txBody>
        </p:sp>
        <p:pic>
          <p:nvPicPr>
            <p:cNvPr id="2054" name="Picture 6" descr="Image result for photo of a male american goldfinch">
              <a:extLst>
                <a:ext uri="{FF2B5EF4-FFF2-40B4-BE49-F238E27FC236}">
                  <a16:creationId xmlns:a16="http://schemas.microsoft.com/office/drawing/2014/main" id="{5144F2C0-336B-45BF-B5EF-399E3AFE8A9D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9740"/>
            <a:stretch/>
          </p:blipFill>
          <p:spPr bwMode="auto">
            <a:xfrm>
              <a:off x="7687907" y="4367857"/>
              <a:ext cx="1546079" cy="1371600"/>
            </a:xfrm>
            <a:prstGeom prst="rect">
              <a:avLst/>
            </a:prstGeom>
            <a:noFill/>
            <a:ln>
              <a:solidFill>
                <a:schemeClr val="bg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2056" name="Picture 8" descr="Image result for photo of a male american goldfinch">
              <a:extLst>
                <a:ext uri="{FF2B5EF4-FFF2-40B4-BE49-F238E27FC236}">
                  <a16:creationId xmlns:a16="http://schemas.microsoft.com/office/drawing/2014/main" id="{D073C437-7448-414B-8234-270E0C3EB00B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7722" b="2359"/>
            <a:stretch/>
          </p:blipFill>
          <p:spPr bwMode="auto">
            <a:xfrm>
              <a:off x="9706477" y="4367857"/>
              <a:ext cx="1728336" cy="1371600"/>
            </a:xfrm>
            <a:prstGeom prst="rect">
              <a:avLst/>
            </a:prstGeom>
            <a:noFill/>
            <a:ln>
              <a:solidFill>
                <a:schemeClr val="bg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27" name="Title 1">
            <a:extLst>
              <a:ext uri="{FF2B5EF4-FFF2-40B4-BE49-F238E27FC236}">
                <a16:creationId xmlns:a16="http://schemas.microsoft.com/office/drawing/2014/main" id="{80FBDBD4-C0AB-4C30-8DC5-AD953C3B23D8}"/>
              </a:ext>
            </a:extLst>
          </p:cNvPr>
          <p:cNvSpPr txBox="1">
            <a:spLocks/>
          </p:cNvSpPr>
          <p:nvPr/>
        </p:nvSpPr>
        <p:spPr>
          <a:xfrm>
            <a:off x="139662" y="1266080"/>
            <a:ext cx="10338619" cy="67873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36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>
              <a:spcBef>
                <a:spcPts val="600"/>
              </a:spcBef>
            </a:pPr>
            <a:r>
              <a:rPr lang="en-US" dirty="0">
                <a:latin typeface="Comic Sans MS" panose="030F0702030302020204" pitchFamily="66" charset="0"/>
              </a:rPr>
              <a:t>How do birds look different from each other?</a:t>
            </a:r>
          </a:p>
        </p:txBody>
      </p:sp>
      <p:grpSp>
        <p:nvGrpSpPr>
          <p:cNvPr id="12" name="Group 11">
            <a:extLst>
              <a:ext uri="{FF2B5EF4-FFF2-40B4-BE49-F238E27FC236}">
                <a16:creationId xmlns:a16="http://schemas.microsoft.com/office/drawing/2014/main" id="{906E868B-3DBA-46ED-8A21-EFD674450F5B}"/>
              </a:ext>
            </a:extLst>
          </p:cNvPr>
          <p:cNvGrpSpPr/>
          <p:nvPr/>
        </p:nvGrpSpPr>
        <p:grpSpPr>
          <a:xfrm>
            <a:off x="139662" y="2062639"/>
            <a:ext cx="4623242" cy="2157307"/>
            <a:chOff x="139662" y="2062639"/>
            <a:chExt cx="4623242" cy="2157307"/>
          </a:xfrm>
        </p:grpSpPr>
        <p:sp>
          <p:nvSpPr>
            <p:cNvPr id="6" name="TextBox 5"/>
            <p:cNvSpPr txBox="1"/>
            <p:nvPr/>
          </p:nvSpPr>
          <p:spPr>
            <a:xfrm>
              <a:off x="139662" y="3512060"/>
              <a:ext cx="4623242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Beaks come in many shapes and sizes depending on what the species eats.</a:t>
              </a:r>
            </a:p>
          </p:txBody>
        </p:sp>
        <p:pic>
          <p:nvPicPr>
            <p:cNvPr id="2050" name="Picture 2" descr="Image result for photo of a red-throated hummingbird">
              <a:extLst>
                <a:ext uri="{FF2B5EF4-FFF2-40B4-BE49-F238E27FC236}">
                  <a16:creationId xmlns:a16="http://schemas.microsoft.com/office/drawing/2014/main" id="{670B9DF3-F1BC-4783-9734-C29A72332C4A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1366" t="9302" r="9336" b="5817"/>
            <a:stretch/>
          </p:blipFill>
          <p:spPr bwMode="auto">
            <a:xfrm>
              <a:off x="2647098" y="2070509"/>
              <a:ext cx="1661226" cy="1371600"/>
            </a:xfrm>
            <a:prstGeom prst="rect">
              <a:avLst/>
            </a:prstGeom>
            <a:noFill/>
            <a:ln>
              <a:solidFill>
                <a:schemeClr val="bg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30" name="Picture 29">
              <a:extLst>
                <a:ext uri="{FF2B5EF4-FFF2-40B4-BE49-F238E27FC236}">
                  <a16:creationId xmlns:a16="http://schemas.microsoft.com/office/drawing/2014/main" id="{D8643F74-5A5C-4BB5-90B2-75801FC9DA57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9"/>
            <a:srcRect l="18172" b="5058"/>
            <a:stretch/>
          </p:blipFill>
          <p:spPr>
            <a:xfrm flipH="1">
              <a:off x="649131" y="2062639"/>
              <a:ext cx="1600228" cy="137160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</p:grpSp>
    </p:spTree>
    <p:extLst>
      <p:ext uri="{BB962C8B-B14F-4D97-AF65-F5344CB8AC3E}">
        <p14:creationId xmlns:p14="http://schemas.microsoft.com/office/powerpoint/2010/main" val="77739913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7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527901"/>
            <a:ext cx="10515600" cy="1508289"/>
          </a:xfrm>
        </p:spPr>
        <p:txBody>
          <a:bodyPr>
            <a:noAutofit/>
          </a:bodyPr>
          <a:lstStyle/>
          <a:p>
            <a:pPr algn="ctr">
              <a:lnSpc>
                <a:spcPct val="100000"/>
              </a:lnSpc>
              <a:spcBef>
                <a:spcPts val="2400"/>
              </a:spcBef>
              <a:spcAft>
                <a:spcPts val="2400"/>
              </a:spcAft>
            </a:pPr>
            <a:r>
              <a:rPr lang="en-US" dirty="0">
                <a:latin typeface="Comic Sans MS" panose="030F0702030302020204" pitchFamily="66" charset="0"/>
              </a:rPr>
              <a:t>Why do birds look different from each other?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53739" y="5200680"/>
            <a:ext cx="11884522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200" dirty="0">
                <a:solidFill>
                  <a:schemeClr val="bg1"/>
                </a:solidFill>
                <a:latin typeface="Comic Sans MS" panose="030F0702030302020204" pitchFamily="66" charset="0"/>
              </a:rPr>
              <a:t>Scientists believe that over millions of years birds’ </a:t>
            </a: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bodies and behaviors </a:t>
            </a:r>
            <a:r>
              <a:rPr lang="en-US" sz="2200" dirty="0">
                <a:solidFill>
                  <a:schemeClr val="bg1"/>
                </a:solidFill>
                <a:latin typeface="Comic Sans MS" panose="030F0702030302020204" pitchFamily="66" charset="0"/>
              </a:rPr>
              <a:t>have changed and adapted to </a:t>
            </a:r>
            <a:r>
              <a:rPr lang="en-US" sz="2200" b="1" dirty="0">
                <a:solidFill>
                  <a:schemeClr val="bg1"/>
                </a:solidFill>
                <a:latin typeface="Comic Sans MS" panose="030F0702030302020204" pitchFamily="66" charset="0"/>
              </a:rPr>
              <a:t>help them grow, reproduce and survive in a variety of habitats. </a:t>
            </a:r>
          </a:p>
        </p:txBody>
      </p:sp>
      <p:grpSp>
        <p:nvGrpSpPr>
          <p:cNvPr id="40" name="Group 39">
            <a:extLst>
              <a:ext uri="{FF2B5EF4-FFF2-40B4-BE49-F238E27FC236}">
                <a16:creationId xmlns:a16="http://schemas.microsoft.com/office/drawing/2014/main" id="{A5E093BC-06AD-4B4D-86A1-68D66804922C}"/>
              </a:ext>
            </a:extLst>
          </p:cNvPr>
          <p:cNvGrpSpPr/>
          <p:nvPr/>
        </p:nvGrpSpPr>
        <p:grpSpPr>
          <a:xfrm>
            <a:off x="153739" y="2095756"/>
            <a:ext cx="11884522" cy="2837134"/>
            <a:chOff x="142190" y="3857349"/>
            <a:chExt cx="11884522" cy="2837134"/>
          </a:xfrm>
        </p:grpSpPr>
        <p:pic>
          <p:nvPicPr>
            <p:cNvPr id="25" name="Picture 24">
              <a:extLst>
                <a:ext uri="{FF2B5EF4-FFF2-40B4-BE49-F238E27FC236}">
                  <a16:creationId xmlns:a16="http://schemas.microsoft.com/office/drawing/2014/main" id="{06C40D1D-A3D7-4ED4-866D-EA2880B22D16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/>
            <a:srcRect t="27806"/>
            <a:stretch/>
          </p:blipFill>
          <p:spPr>
            <a:xfrm>
              <a:off x="142190" y="3857349"/>
              <a:ext cx="2106757" cy="1953639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pic>
          <p:nvPicPr>
            <p:cNvPr id="21" name="Picture 20">
              <a:extLst>
                <a:ext uri="{FF2B5EF4-FFF2-40B4-BE49-F238E27FC236}">
                  <a16:creationId xmlns:a16="http://schemas.microsoft.com/office/drawing/2014/main" id="{BB1865D5-BBEA-4B09-B4F9-04064861A410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l="306" t="23447" r="-306" b="16577"/>
            <a:stretch/>
          </p:blipFill>
          <p:spPr>
            <a:xfrm>
              <a:off x="1981235" y="5113530"/>
              <a:ext cx="2042483" cy="1580953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pic>
          <p:nvPicPr>
            <p:cNvPr id="15" name="Picture 14">
              <a:extLst>
                <a:ext uri="{FF2B5EF4-FFF2-40B4-BE49-F238E27FC236}">
                  <a16:creationId xmlns:a16="http://schemas.microsoft.com/office/drawing/2014/main" id="{A9421EE1-F11E-4E16-8BE8-46869BD06756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4815" t="7315" r="40013" b="42732"/>
            <a:stretch/>
          </p:blipFill>
          <p:spPr>
            <a:xfrm>
              <a:off x="2982577" y="3876616"/>
              <a:ext cx="1953606" cy="1236913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pic>
          <p:nvPicPr>
            <p:cNvPr id="10" name="Picture 9">
              <a:extLst>
                <a:ext uri="{FF2B5EF4-FFF2-40B4-BE49-F238E27FC236}">
                  <a16:creationId xmlns:a16="http://schemas.microsoft.com/office/drawing/2014/main" id="{F9004B34-4F8E-4CE3-BB37-598D96D7BE1E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4825101" y="4474445"/>
              <a:ext cx="1677855" cy="2165398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pic>
          <p:nvPicPr>
            <p:cNvPr id="23" name="Picture 22">
              <a:extLst>
                <a:ext uri="{FF2B5EF4-FFF2-40B4-BE49-F238E27FC236}">
                  <a16:creationId xmlns:a16="http://schemas.microsoft.com/office/drawing/2014/main" id="{F3FBADFC-F43D-48B5-AF8D-B3CDB6FEEE2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6"/>
            <a:srcRect t="19147" b="9272"/>
            <a:stretch/>
          </p:blipFill>
          <p:spPr>
            <a:xfrm flipH="1">
              <a:off x="6396435" y="3929785"/>
              <a:ext cx="2235330" cy="2023848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5900BBB0-FD0D-4068-8F75-AAB213FA9B68}"/>
                </a:ext>
              </a:extLst>
            </p:cNvPr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 flipH="1">
              <a:off x="10092017" y="3863462"/>
              <a:ext cx="1934695" cy="2498823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pic>
          <p:nvPicPr>
            <p:cNvPr id="3078" name="Picture 6" descr="Image result for photo of a screech owl">
              <a:extLst>
                <a:ext uri="{FF2B5EF4-FFF2-40B4-BE49-F238E27FC236}">
                  <a16:creationId xmlns:a16="http://schemas.microsoft.com/office/drawing/2014/main" id="{EE4050C3-F8B7-4578-98D9-52250C8614A4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b="17724"/>
            <a:stretch/>
          </p:blipFill>
          <p:spPr bwMode="auto">
            <a:xfrm>
              <a:off x="8521115" y="4670635"/>
              <a:ext cx="1735981" cy="2011680"/>
            </a:xfrm>
            <a:prstGeom prst="rect">
              <a:avLst/>
            </a:prstGeom>
            <a:noFill/>
            <a:ln>
              <a:solidFill>
                <a:schemeClr val="accent5">
                  <a:lumMod val="50000"/>
                </a:schemeClr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43" name="TextBox 42">
            <a:extLst>
              <a:ext uri="{FF2B5EF4-FFF2-40B4-BE49-F238E27FC236}">
                <a16:creationId xmlns:a16="http://schemas.microsoft.com/office/drawing/2014/main" id="{29643712-2B7A-47D1-9D46-5BF06C1BC67E}"/>
              </a:ext>
            </a:extLst>
          </p:cNvPr>
          <p:cNvSpPr txBox="1"/>
          <p:nvPr/>
        </p:nvSpPr>
        <p:spPr>
          <a:xfrm>
            <a:off x="401894" y="6098713"/>
            <a:ext cx="1148799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schemeClr val="bg1"/>
                </a:solidFill>
                <a:latin typeface="Comic Sans MS" panose="030F0702030302020204" pitchFamily="66" charset="0"/>
              </a:rPr>
              <a:t>These physical and behavioral changes are called </a:t>
            </a:r>
            <a:r>
              <a:rPr lang="en-US" sz="2800" b="1" u="sng" dirty="0">
                <a:solidFill>
                  <a:srgbClr val="C00000"/>
                </a:solidFill>
                <a:latin typeface="Comic Sans MS" panose="030F0702030302020204" pitchFamily="66" charset="0"/>
              </a:rPr>
              <a:t>ADAPTATIONS</a:t>
            </a:r>
            <a:r>
              <a:rPr lang="en-US" sz="2800" dirty="0">
                <a:solidFill>
                  <a:schemeClr val="bg1"/>
                </a:solidFill>
                <a:latin typeface="Comic Sans MS" panose="030F0702030302020204" pitchFamily="66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2679824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43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471613" y="2286000"/>
            <a:ext cx="8958262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b="1" u="sng" dirty="0" smtClean="0"/>
              <a:t>Adaptation #1</a:t>
            </a:r>
          </a:p>
          <a:p>
            <a:pPr algn="ctr"/>
            <a:endParaRPr lang="en-US" sz="4000" dirty="0" smtClean="0"/>
          </a:p>
          <a:p>
            <a:pPr algn="ctr"/>
            <a:r>
              <a:rPr lang="en-US" sz="4000" dirty="0" smtClean="0"/>
              <a:t>Coloration </a:t>
            </a:r>
            <a:endParaRPr lang="en-US" sz="4000" dirty="0"/>
          </a:p>
        </p:txBody>
      </p:sp>
    </p:spTree>
    <p:extLst>
      <p:ext uri="{BB962C8B-B14F-4D97-AF65-F5344CB8AC3E}">
        <p14:creationId xmlns:p14="http://schemas.microsoft.com/office/powerpoint/2010/main" val="42303500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603658" y="766228"/>
            <a:ext cx="6984684" cy="1105212"/>
          </a:xfrm>
        </p:spPr>
        <p:txBody>
          <a:bodyPr>
            <a:noAutofit/>
          </a:bodyPr>
          <a:lstStyle/>
          <a:p>
            <a:pPr algn="ctr">
              <a:lnSpc>
                <a:spcPct val="110000"/>
              </a:lnSpc>
            </a:pPr>
            <a:r>
              <a:rPr lang="en-US" dirty="0">
                <a:latin typeface="Comic Sans MS" panose="030F0702030302020204" pitchFamily="66" charset="0"/>
              </a:rPr>
              <a:t>How does the color of birds’ feathers help them survive?</a:t>
            </a:r>
          </a:p>
        </p:txBody>
      </p:sp>
      <p:pic>
        <p:nvPicPr>
          <p:cNvPr id="11" name="Picture 4" descr="Image result for photo of a male cardinal">
            <a:extLst>
              <a:ext uri="{FF2B5EF4-FFF2-40B4-BE49-F238E27FC236}">
                <a16:creationId xmlns:a16="http://schemas.microsoft.com/office/drawing/2014/main" id="{85B4A978-9F33-42C8-A199-C2C85927DBA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463583" y="2109193"/>
            <a:ext cx="2034944" cy="2034944"/>
          </a:xfrm>
          <a:prstGeom prst="rect">
            <a:avLst/>
          </a:prstGeom>
          <a:noFill/>
          <a:ln>
            <a:solidFill>
              <a:schemeClr val="bg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EB343250-013C-492C-B573-07F960F2B4BD}"/>
              </a:ext>
            </a:extLst>
          </p:cNvPr>
          <p:cNvSpPr txBox="1"/>
          <p:nvPr/>
        </p:nvSpPr>
        <p:spPr>
          <a:xfrm>
            <a:off x="2713703" y="2191410"/>
            <a:ext cx="941417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  <a:latin typeface="Comic Sans MS" panose="030F0702030302020204" pitchFamily="66" charset="0"/>
              </a:rPr>
              <a:t>In many species the color of the </a:t>
            </a:r>
            <a:r>
              <a:rPr lang="en-US" sz="2400" b="1" dirty="0">
                <a:solidFill>
                  <a:schemeClr val="bg1"/>
                </a:solidFill>
                <a:latin typeface="Comic Sans MS" panose="030F0702030302020204" pitchFamily="66" charset="0"/>
              </a:rPr>
              <a:t>male’s feathers are brighter than the female’s</a:t>
            </a:r>
            <a:r>
              <a:rPr lang="en-US" sz="2400" dirty="0">
                <a:solidFill>
                  <a:schemeClr val="bg1"/>
                </a:solidFill>
                <a:latin typeface="Comic Sans MS" panose="030F0702030302020204" pitchFamily="66" charset="0"/>
              </a:rPr>
              <a:t> to help them attract a mate. 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849F0404-3D19-4BCC-95D3-40DC3DBFAA20}"/>
              </a:ext>
            </a:extLst>
          </p:cNvPr>
          <p:cNvGrpSpPr/>
          <p:nvPr/>
        </p:nvGrpSpPr>
        <p:grpSpPr>
          <a:xfrm>
            <a:off x="463583" y="4585973"/>
            <a:ext cx="11664290" cy="2023848"/>
            <a:chOff x="2603658" y="4544100"/>
            <a:chExt cx="11664290" cy="2023848"/>
          </a:xfrm>
        </p:grpSpPr>
        <p:pic>
          <p:nvPicPr>
            <p:cNvPr id="21" name="Picture 20">
              <a:extLst>
                <a:ext uri="{FF2B5EF4-FFF2-40B4-BE49-F238E27FC236}">
                  <a16:creationId xmlns:a16="http://schemas.microsoft.com/office/drawing/2014/main" id="{8FB81524-3B1E-4887-AB60-A447B5FBD25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t="19147" b="9272"/>
            <a:stretch/>
          </p:blipFill>
          <p:spPr>
            <a:xfrm>
              <a:off x="2603658" y="4544100"/>
              <a:ext cx="2235330" cy="2023848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B67640BF-477D-49CD-98BE-D1167986E38A}"/>
                </a:ext>
              </a:extLst>
            </p:cNvPr>
            <p:cNvSpPr txBox="1"/>
            <p:nvPr/>
          </p:nvSpPr>
          <p:spPr>
            <a:xfrm>
              <a:off x="4853778" y="5178230"/>
              <a:ext cx="9414170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The male Eastern wild turkey has </a:t>
              </a:r>
              <a:r>
                <a:rPr lang="en-US" sz="2400" b="1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iridescent plumage (feathers) that become brighter</a:t>
              </a:r>
              <a:r>
                <a:rPr lang="en-US" sz="24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 in the sunlight to attract the females. </a:t>
              </a:r>
            </a:p>
          </p:txBody>
        </p:sp>
      </p:grpSp>
      <p:grpSp>
        <p:nvGrpSpPr>
          <p:cNvPr id="8" name="Group 7">
            <a:extLst>
              <a:ext uri="{FF2B5EF4-FFF2-40B4-BE49-F238E27FC236}">
                <a16:creationId xmlns:a16="http://schemas.microsoft.com/office/drawing/2014/main" id="{3C89C0CD-21DB-42D4-A6CA-17CBEC099737}"/>
              </a:ext>
            </a:extLst>
          </p:cNvPr>
          <p:cNvGrpSpPr/>
          <p:nvPr/>
        </p:nvGrpSpPr>
        <p:grpSpPr>
          <a:xfrm>
            <a:off x="2603658" y="2937431"/>
            <a:ext cx="9308081" cy="1551253"/>
            <a:chOff x="2618448" y="3007626"/>
            <a:chExt cx="9308081" cy="1551253"/>
          </a:xfrm>
        </p:grpSpPr>
        <p:sp>
          <p:nvSpPr>
            <p:cNvPr id="16" name="TextBox 15">
              <a:extLst>
                <a:ext uri="{FF2B5EF4-FFF2-40B4-BE49-F238E27FC236}">
                  <a16:creationId xmlns:a16="http://schemas.microsoft.com/office/drawing/2014/main" id="{04A49C2B-4FF1-4D8E-ABF1-2E8D31C81A8F}"/>
                </a:ext>
              </a:extLst>
            </p:cNvPr>
            <p:cNvSpPr txBox="1"/>
            <p:nvPr/>
          </p:nvSpPr>
          <p:spPr>
            <a:xfrm>
              <a:off x="2618448" y="3183089"/>
              <a:ext cx="7273139" cy="120032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Also, the </a:t>
              </a:r>
              <a:r>
                <a:rPr lang="en-US" sz="2400" b="1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female’s muted colors </a:t>
              </a:r>
              <a:r>
                <a:rPr lang="en-US" sz="24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help her blend in with her surroundings to provide </a:t>
              </a:r>
              <a:r>
                <a:rPr lang="en-US" sz="2400" b="1" u="sng" dirty="0">
                  <a:solidFill>
                    <a:srgbClr val="C00000"/>
                  </a:solidFill>
                  <a:latin typeface="Comic Sans MS" panose="030F0702030302020204" pitchFamily="66" charset="0"/>
                </a:rPr>
                <a:t>camouflage</a:t>
              </a:r>
              <a:r>
                <a:rPr lang="en-US" sz="24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 to hide from predators while she sits on the nest.</a:t>
              </a:r>
            </a:p>
          </p:txBody>
        </p:sp>
        <p:pic>
          <p:nvPicPr>
            <p:cNvPr id="8194" name="Picture 2" descr="Image result for photo of female northern cardinal on nest">
              <a:extLst>
                <a:ext uri="{FF2B5EF4-FFF2-40B4-BE49-F238E27FC236}">
                  <a16:creationId xmlns:a16="http://schemas.microsoft.com/office/drawing/2014/main" id="{B829450D-6EC0-4569-9930-F8929FCB768B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9891587" y="3007626"/>
              <a:ext cx="2034942" cy="1551253"/>
            </a:xfrm>
            <a:prstGeom prst="rect">
              <a:avLst/>
            </a:prstGeom>
            <a:noFill/>
            <a:ln>
              <a:solidFill>
                <a:schemeClr val="bg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</p:spTree>
    <p:extLst>
      <p:ext uri="{BB962C8B-B14F-4D97-AF65-F5344CB8AC3E}">
        <p14:creationId xmlns:p14="http://schemas.microsoft.com/office/powerpoint/2010/main" val="16365612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471613" y="2286000"/>
            <a:ext cx="8958262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b="1" u="sng" dirty="0" smtClean="0"/>
              <a:t>Adaptation #2</a:t>
            </a:r>
          </a:p>
          <a:p>
            <a:pPr algn="ctr"/>
            <a:endParaRPr lang="en-US" sz="4000" dirty="0" smtClean="0"/>
          </a:p>
          <a:p>
            <a:pPr algn="ctr"/>
            <a:r>
              <a:rPr lang="en-US" sz="4000" dirty="0" smtClean="0"/>
              <a:t>Feet</a:t>
            </a:r>
            <a:endParaRPr lang="en-US" sz="4000" dirty="0"/>
          </a:p>
        </p:txBody>
      </p:sp>
    </p:spTree>
    <p:extLst>
      <p:ext uri="{BB962C8B-B14F-4D97-AF65-F5344CB8AC3E}">
        <p14:creationId xmlns:p14="http://schemas.microsoft.com/office/powerpoint/2010/main" val="41949489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7485" y="512382"/>
            <a:ext cx="10224862" cy="1508289"/>
          </a:xfrm>
        </p:spPr>
        <p:txBody>
          <a:bodyPr>
            <a:noAutofit/>
          </a:bodyPr>
          <a:lstStyle/>
          <a:p>
            <a:pPr algn="ctr">
              <a:lnSpc>
                <a:spcPct val="100000"/>
              </a:lnSpc>
              <a:spcAft>
                <a:spcPts val="2400"/>
              </a:spcAft>
            </a:pPr>
            <a:r>
              <a:rPr lang="en-US" sz="3200" dirty="0">
                <a:latin typeface="Comic Sans MS" panose="030F0702030302020204" pitchFamily="66" charset="0"/>
              </a:rPr>
              <a:t>How do birds’ feet look different from each other?                                                                       How do these differences help them survive?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2987853" y="2249620"/>
            <a:ext cx="6200754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srgbClr val="C00000"/>
                </a:solidFill>
                <a:latin typeface="Comic Sans MS" panose="030F0702030302020204" pitchFamily="66" charset="0"/>
              </a:rPr>
              <a:t>Most birds have three to four toes, and the placement of the toes depends on the species of bird.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flipH="1">
            <a:off x="153887" y="2236661"/>
            <a:ext cx="2353753" cy="1261294"/>
          </a:xfrm>
          <a:prstGeom prst="rect">
            <a:avLst/>
          </a:prstGeom>
          <a:ln>
            <a:solidFill>
              <a:schemeClr val="bg1"/>
            </a:solidFill>
          </a:ln>
        </p:spPr>
      </p:pic>
      <p:sp>
        <p:nvSpPr>
          <p:cNvPr id="6" name="TextBox 5"/>
          <p:cNvSpPr txBox="1"/>
          <p:nvPr/>
        </p:nvSpPr>
        <p:spPr>
          <a:xfrm>
            <a:off x="153887" y="3596987"/>
            <a:ext cx="2353753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solidFill>
                  <a:schemeClr val="bg1"/>
                </a:solidFill>
                <a:latin typeface="Comic Sans MS" panose="030F0702030302020204" pitchFamily="66" charset="0"/>
              </a:rPr>
              <a:t>Many species of waterfowl have webbing between their toes which helps them move through water such as this duck.</a:t>
            </a:r>
          </a:p>
        </p:txBody>
      </p:sp>
      <p:grpSp>
        <p:nvGrpSpPr>
          <p:cNvPr id="8" name="Group 7">
            <a:extLst>
              <a:ext uri="{FF2B5EF4-FFF2-40B4-BE49-F238E27FC236}">
                <a16:creationId xmlns:a16="http://schemas.microsoft.com/office/drawing/2014/main" id="{876D81B5-BDC4-4929-ABA7-928A8B87D422}"/>
              </a:ext>
            </a:extLst>
          </p:cNvPr>
          <p:cNvGrpSpPr/>
          <p:nvPr/>
        </p:nvGrpSpPr>
        <p:grpSpPr>
          <a:xfrm>
            <a:off x="9551623" y="2183374"/>
            <a:ext cx="2531616" cy="3818944"/>
            <a:chOff x="9551623" y="2183374"/>
            <a:chExt cx="2531616" cy="3818944"/>
          </a:xfrm>
        </p:grpSpPr>
        <p:pic>
          <p:nvPicPr>
            <p:cNvPr id="7" name="Picture 6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9668820" y="2183374"/>
              <a:ext cx="2297223" cy="1813437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  <p:sp>
          <p:nvSpPr>
            <p:cNvPr id="9" name="TextBox 8"/>
            <p:cNvSpPr txBox="1"/>
            <p:nvPr/>
          </p:nvSpPr>
          <p:spPr>
            <a:xfrm>
              <a:off x="9551623" y="4063326"/>
              <a:ext cx="2531616" cy="193899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Hairy woodpeckers have two toes in front and two behind which helps them grasp the bark of a tree.</a:t>
              </a:r>
            </a:p>
          </p:txBody>
        </p:sp>
      </p:grpSp>
      <p:grpSp>
        <p:nvGrpSpPr>
          <p:cNvPr id="4" name="Group 3">
            <a:extLst>
              <a:ext uri="{FF2B5EF4-FFF2-40B4-BE49-F238E27FC236}">
                <a16:creationId xmlns:a16="http://schemas.microsoft.com/office/drawing/2014/main" id="{1F2ABE29-F604-4BAD-A2F5-628442F41875}"/>
              </a:ext>
            </a:extLst>
          </p:cNvPr>
          <p:cNvGrpSpPr/>
          <p:nvPr/>
        </p:nvGrpSpPr>
        <p:grpSpPr>
          <a:xfrm>
            <a:off x="2962959" y="4338863"/>
            <a:ext cx="6266081" cy="1846476"/>
            <a:chOff x="2887211" y="4643663"/>
            <a:chExt cx="6266081" cy="1846476"/>
          </a:xfrm>
        </p:grpSpPr>
        <p:sp>
          <p:nvSpPr>
            <p:cNvPr id="15" name="TextBox 14"/>
            <p:cNvSpPr txBox="1"/>
            <p:nvPr/>
          </p:nvSpPr>
          <p:spPr>
            <a:xfrm>
              <a:off x="5716918" y="4751293"/>
              <a:ext cx="3436374" cy="163121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Birds of prey such as hawks have three toes forward and one back with very large talons (claws) used to grasp prey.</a:t>
              </a:r>
            </a:p>
          </p:txBody>
        </p:sp>
        <p:pic>
          <p:nvPicPr>
            <p:cNvPr id="13314" name="Picture 2" descr="Image result for photo of red tailed hawk flying with prey">
              <a:extLst>
                <a:ext uri="{FF2B5EF4-FFF2-40B4-BE49-F238E27FC236}">
                  <a16:creationId xmlns:a16="http://schemas.microsoft.com/office/drawing/2014/main" id="{BA1E73EF-FA56-4771-8093-344B2A82FD58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887211" y="4643663"/>
              <a:ext cx="2738512" cy="1846476"/>
            </a:xfrm>
            <a:prstGeom prst="rect">
              <a:avLst/>
            </a:prstGeom>
            <a:noFill/>
            <a:ln>
              <a:solidFill>
                <a:schemeClr val="bg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</p:spTree>
    <p:extLst>
      <p:ext uri="{BB962C8B-B14F-4D97-AF65-F5344CB8AC3E}">
        <p14:creationId xmlns:p14="http://schemas.microsoft.com/office/powerpoint/2010/main" val="379364208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6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471613" y="2286000"/>
            <a:ext cx="8958262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b="1" u="sng" dirty="0" smtClean="0"/>
              <a:t>Adaptation #3</a:t>
            </a:r>
          </a:p>
          <a:p>
            <a:pPr algn="ctr"/>
            <a:endParaRPr lang="en-US" sz="4000" dirty="0" smtClean="0"/>
          </a:p>
          <a:p>
            <a:pPr algn="ctr"/>
            <a:r>
              <a:rPr lang="en-US" sz="4000" dirty="0" smtClean="0"/>
              <a:t>Beaks</a:t>
            </a:r>
            <a:endParaRPr lang="en-US" sz="4000" dirty="0"/>
          </a:p>
        </p:txBody>
      </p:sp>
    </p:spTree>
    <p:extLst>
      <p:ext uri="{BB962C8B-B14F-4D97-AF65-F5344CB8AC3E}">
        <p14:creationId xmlns:p14="http://schemas.microsoft.com/office/powerpoint/2010/main" val="38459165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639836" y="469821"/>
            <a:ext cx="7628471" cy="1508289"/>
          </a:xfrm>
        </p:spPr>
        <p:txBody>
          <a:bodyPr>
            <a:noAutofit/>
          </a:bodyPr>
          <a:lstStyle/>
          <a:p>
            <a:pPr algn="ctr">
              <a:lnSpc>
                <a:spcPct val="100000"/>
              </a:lnSpc>
              <a:spcAft>
                <a:spcPts val="2400"/>
              </a:spcAft>
            </a:pPr>
            <a:r>
              <a:rPr lang="en-US" sz="4000" dirty="0">
                <a:latin typeface="Comic Sans MS" panose="030F0702030302020204" pitchFamily="66" charset="0"/>
              </a:rPr>
              <a:t>Are all birds’ beaks the same?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2689471" y="2325685"/>
            <a:ext cx="6924010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b="1" dirty="0">
                <a:solidFill>
                  <a:srgbClr val="C00000"/>
                </a:solidFill>
                <a:latin typeface="Comic Sans MS" panose="030F0702030302020204" pitchFamily="66" charset="0"/>
              </a:rPr>
              <a:t>No! </a:t>
            </a:r>
            <a:r>
              <a:rPr lang="en-US" sz="2800" dirty="0">
                <a:solidFill>
                  <a:srgbClr val="C00000"/>
                </a:solidFill>
                <a:latin typeface="Comic Sans MS" panose="030F0702030302020204" pitchFamily="66" charset="0"/>
              </a:rPr>
              <a:t>Bird’s mouths have evolved into beaks (also called bills) that do not have teeth, and differ from one bird species to another based on what they eat.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26EADC93-5C1C-4C46-A03B-C7CDDCF55235}"/>
              </a:ext>
            </a:extLst>
          </p:cNvPr>
          <p:cNvGrpSpPr/>
          <p:nvPr/>
        </p:nvGrpSpPr>
        <p:grpSpPr>
          <a:xfrm>
            <a:off x="83786" y="2202751"/>
            <a:ext cx="2787005" cy="3308081"/>
            <a:chOff x="83786" y="2202751"/>
            <a:chExt cx="2787005" cy="3308081"/>
          </a:xfrm>
        </p:grpSpPr>
        <p:pic>
          <p:nvPicPr>
            <p:cNvPr id="6" name="Picture 5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265105" y="2202751"/>
              <a:ext cx="2424366" cy="1508289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  <p:sp>
          <p:nvSpPr>
            <p:cNvPr id="7" name="TextBox 6"/>
            <p:cNvSpPr txBox="1"/>
            <p:nvPr/>
          </p:nvSpPr>
          <p:spPr>
            <a:xfrm>
              <a:off x="83786" y="3756506"/>
              <a:ext cx="2787005" cy="17543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Hummingbirds have long beaks and tubular </a:t>
              </a:r>
              <a:r>
                <a:rPr lang="en-US" dirty="0" smtClean="0">
                  <a:solidFill>
                    <a:schemeClr val="bg1"/>
                  </a:solidFill>
                  <a:latin typeface="Comic Sans MS" panose="030F0702030302020204" pitchFamily="66" charset="0"/>
                </a:rPr>
                <a:t>(</a:t>
              </a:r>
              <a:r>
                <a:rPr lang="en-US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called a proboscis) </a:t>
              </a:r>
              <a:r>
                <a:rPr lang="en-US" dirty="0" smtClean="0">
                  <a:solidFill>
                    <a:schemeClr val="bg1"/>
                  </a:solidFill>
                  <a:latin typeface="Comic Sans MS" panose="030F0702030302020204" pitchFamily="66" charset="0"/>
                </a:rPr>
                <a:t>tongues for </a:t>
              </a:r>
              <a:r>
                <a:rPr lang="en-US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reaching deep into a flower to reach the nectar within.</a:t>
              </a:r>
            </a:p>
          </p:txBody>
        </p:sp>
      </p:grpSp>
      <p:pic>
        <p:nvPicPr>
          <p:cNvPr id="8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flipH="1">
            <a:off x="9643213" y="2148313"/>
            <a:ext cx="2350414" cy="2048098"/>
          </a:xfrm>
          <a:prstGeom prst="rect">
            <a:avLst/>
          </a:prstGeom>
          <a:ln>
            <a:solidFill>
              <a:schemeClr val="bg1"/>
            </a:solidFill>
          </a:ln>
        </p:spPr>
      </p:pic>
      <p:sp>
        <p:nvSpPr>
          <p:cNvPr id="9" name="TextBox 8"/>
          <p:cNvSpPr txBox="1"/>
          <p:nvPr/>
        </p:nvSpPr>
        <p:spPr>
          <a:xfrm>
            <a:off x="9542684" y="4265312"/>
            <a:ext cx="2551471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bg1"/>
                </a:solidFill>
                <a:latin typeface="Comic Sans MS" panose="030F0702030302020204" pitchFamily="66" charset="0"/>
              </a:rPr>
              <a:t>Birds of prey such as hawks use their beak to help tear prey apart for food.</a:t>
            </a:r>
          </a:p>
        </p:txBody>
      </p:sp>
      <p:grpSp>
        <p:nvGrpSpPr>
          <p:cNvPr id="21" name="Group 20">
            <a:extLst>
              <a:ext uri="{FF2B5EF4-FFF2-40B4-BE49-F238E27FC236}">
                <a16:creationId xmlns:a16="http://schemas.microsoft.com/office/drawing/2014/main" id="{1F68E0A2-6CAD-4777-ADB0-4CBB1D9F3491}"/>
              </a:ext>
            </a:extLst>
          </p:cNvPr>
          <p:cNvGrpSpPr/>
          <p:nvPr/>
        </p:nvGrpSpPr>
        <p:grpSpPr>
          <a:xfrm>
            <a:off x="5525962" y="4338344"/>
            <a:ext cx="5496619" cy="2451371"/>
            <a:chOff x="5474828" y="3679891"/>
            <a:chExt cx="5496619" cy="2451371"/>
          </a:xfrm>
        </p:grpSpPr>
        <p:pic>
          <p:nvPicPr>
            <p:cNvPr id="10" name="Picture 9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474828" y="3679891"/>
              <a:ext cx="1855343" cy="2254594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  <p:sp>
          <p:nvSpPr>
            <p:cNvPr id="11" name="TextBox 10"/>
            <p:cNvSpPr txBox="1"/>
            <p:nvPr/>
          </p:nvSpPr>
          <p:spPr>
            <a:xfrm>
              <a:off x="7330171" y="4930933"/>
              <a:ext cx="3641276" cy="120032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 smtClean="0">
                  <a:solidFill>
                    <a:schemeClr val="bg1"/>
                  </a:solidFill>
                  <a:latin typeface="Comic Sans MS" panose="030F0702030302020204" pitchFamily="66" charset="0"/>
                </a:rPr>
                <a:t>Woodpeckers like </a:t>
              </a:r>
              <a:r>
                <a:rPr lang="en-US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this pileated woodpecker use their beak to break apart dead trees as they look for insects.</a:t>
              </a:r>
            </a:p>
          </p:txBody>
        </p:sp>
      </p:grpSp>
      <p:grpSp>
        <p:nvGrpSpPr>
          <p:cNvPr id="5" name="Group 4">
            <a:extLst>
              <a:ext uri="{FF2B5EF4-FFF2-40B4-BE49-F238E27FC236}">
                <a16:creationId xmlns:a16="http://schemas.microsoft.com/office/drawing/2014/main" id="{88C23CBE-CAE2-4FC0-B3F6-E52FEA20C51E}"/>
              </a:ext>
            </a:extLst>
          </p:cNvPr>
          <p:cNvGrpSpPr/>
          <p:nvPr/>
        </p:nvGrpSpPr>
        <p:grpSpPr>
          <a:xfrm>
            <a:off x="-132522" y="5032373"/>
            <a:ext cx="5379793" cy="1580953"/>
            <a:chOff x="-132522" y="5032373"/>
            <a:chExt cx="5379793" cy="1580953"/>
          </a:xfrm>
        </p:grpSpPr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9F652853-0B8D-4FCE-B1BD-12EB806A192E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/>
            <a:srcRect l="306" t="23447" r="-306" b="16577"/>
            <a:stretch/>
          </p:blipFill>
          <p:spPr>
            <a:xfrm>
              <a:off x="3204788" y="5032373"/>
              <a:ext cx="2042483" cy="1580953"/>
            </a:xfrm>
            <a:prstGeom prst="rect">
              <a:avLst/>
            </a:prstGeom>
            <a:ln>
              <a:solidFill>
                <a:schemeClr val="accent5">
                  <a:lumMod val="50000"/>
                </a:schemeClr>
              </a:solidFill>
            </a:ln>
          </p:spPr>
        </p:pic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4E7614CF-139D-4BCA-8565-3A6EBBFB7D40}"/>
                </a:ext>
              </a:extLst>
            </p:cNvPr>
            <p:cNvSpPr txBox="1"/>
            <p:nvPr/>
          </p:nvSpPr>
          <p:spPr>
            <a:xfrm>
              <a:off x="-132522" y="5649196"/>
              <a:ext cx="3432397" cy="923330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solidFill>
                    <a:schemeClr val="bg1"/>
                  </a:solidFill>
                  <a:latin typeface="Comic Sans MS" panose="030F0702030302020204" pitchFamily="66" charset="0"/>
                </a:rPr>
                <a:t>The tufted titmouse has a short thin beak for eating insects, seeds and berries.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42853024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9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471613" y="2286000"/>
            <a:ext cx="8958262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b="1" u="sng" dirty="0" smtClean="0"/>
              <a:t>Adaptation #4</a:t>
            </a:r>
          </a:p>
          <a:p>
            <a:pPr algn="ctr"/>
            <a:endParaRPr lang="en-US" sz="4000" dirty="0" smtClean="0"/>
          </a:p>
          <a:p>
            <a:pPr algn="ctr"/>
            <a:r>
              <a:rPr lang="en-US" sz="4000" dirty="0" smtClean="0"/>
              <a:t>Legs</a:t>
            </a:r>
            <a:endParaRPr lang="en-US" sz="4000" dirty="0"/>
          </a:p>
        </p:txBody>
      </p:sp>
    </p:spTree>
    <p:extLst>
      <p:ext uri="{BB962C8B-B14F-4D97-AF65-F5344CB8AC3E}">
        <p14:creationId xmlns:p14="http://schemas.microsoft.com/office/powerpoint/2010/main" val="30931963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7485" y="512382"/>
            <a:ext cx="10224862" cy="1508289"/>
          </a:xfrm>
        </p:spPr>
        <p:txBody>
          <a:bodyPr>
            <a:noAutofit/>
          </a:bodyPr>
          <a:lstStyle/>
          <a:p>
            <a:pPr algn="ctr">
              <a:lnSpc>
                <a:spcPct val="100000"/>
              </a:lnSpc>
              <a:spcAft>
                <a:spcPts val="2400"/>
              </a:spcAft>
            </a:pPr>
            <a:r>
              <a:rPr lang="en-US" sz="3200" dirty="0">
                <a:latin typeface="Comic Sans MS" panose="030F0702030302020204" pitchFamily="66" charset="0"/>
              </a:rPr>
              <a:t>How do birds’ </a:t>
            </a:r>
            <a:r>
              <a:rPr lang="en-US" sz="3200" dirty="0" smtClean="0">
                <a:latin typeface="Comic Sans MS" panose="030F0702030302020204" pitchFamily="66" charset="0"/>
              </a:rPr>
              <a:t>legs </a:t>
            </a:r>
            <a:r>
              <a:rPr lang="en-US" sz="3200" dirty="0">
                <a:latin typeface="Comic Sans MS" panose="030F0702030302020204" pitchFamily="66" charset="0"/>
              </a:rPr>
              <a:t>look different from each other?                                                                       How do these differences help them survive?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2668930" y="2190241"/>
            <a:ext cx="6200754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Similar to their feet, birds’ legs vary based on their function.</a:t>
            </a:r>
            <a:endParaRPr lang="en-US" sz="2800" dirty="0">
              <a:solidFill>
                <a:srgbClr val="C00000"/>
              </a:solidFill>
              <a:latin typeface="Comic Sans MS" panose="030F0702030302020204" pitchFamily="66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53886" y="4063326"/>
            <a:ext cx="2353753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Wading birds </a:t>
            </a:r>
            <a:r>
              <a:rPr lang="en-US" sz="20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have very long legs that allow them to enter deep water while remaining above the water to hunt</a:t>
            </a:r>
            <a:endParaRPr lang="en-US" sz="2000" dirty="0">
              <a:solidFill>
                <a:schemeClr val="bg1"/>
              </a:solidFill>
              <a:latin typeface="Comic Sans MS" panose="030F0702030302020204" pitchFamily="66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6507341" y="5186710"/>
            <a:ext cx="2531616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Flightless</a:t>
            </a:r>
            <a:r>
              <a:rPr lang="en-US" sz="20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 birds do not need to be lightweight; they have large, strong  legs for running</a:t>
            </a:r>
            <a:endParaRPr lang="en-US" sz="2000" dirty="0">
              <a:solidFill>
                <a:schemeClr val="bg1"/>
              </a:solidFill>
              <a:latin typeface="Comic Sans MS" panose="030F0702030302020204" pitchFamily="66" charset="0"/>
            </a:endParaRP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1F2ABE29-F604-4BAD-A2F5-628442F41875}"/>
              </a:ext>
            </a:extLst>
          </p:cNvPr>
          <p:cNvGrpSpPr/>
          <p:nvPr/>
        </p:nvGrpSpPr>
        <p:grpSpPr>
          <a:xfrm>
            <a:off x="2769935" y="3517332"/>
            <a:ext cx="3436374" cy="3300594"/>
            <a:chOff x="2593182" y="3897523"/>
            <a:chExt cx="3436374" cy="3300594"/>
          </a:xfrm>
        </p:grpSpPr>
        <p:sp>
          <p:nvSpPr>
            <p:cNvPr id="15" name="TextBox 14"/>
            <p:cNvSpPr txBox="1"/>
            <p:nvPr/>
          </p:nvSpPr>
          <p:spPr>
            <a:xfrm>
              <a:off x="2593182" y="5566901"/>
              <a:ext cx="3436374" cy="163121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b="1" dirty="0" smtClean="0">
                  <a:solidFill>
                    <a:schemeClr val="bg1"/>
                  </a:solidFill>
                  <a:latin typeface="Comic Sans MS" panose="030F0702030302020204" pitchFamily="66" charset="0"/>
                </a:rPr>
                <a:t>Birds of prey </a:t>
              </a:r>
              <a:r>
                <a:rPr lang="en-US" sz="2000" dirty="0" smtClean="0">
                  <a:solidFill>
                    <a:schemeClr val="bg1"/>
                  </a:solidFill>
                  <a:latin typeface="Comic Sans MS" panose="030F0702030302020204" pitchFamily="66" charset="0"/>
                </a:rPr>
                <a:t>must have very strong legs that take the impact of their hunting hits as well as allow them to carry heavy prey items </a:t>
              </a:r>
              <a:endParaRPr lang="en-US" sz="2000" dirty="0">
                <a:solidFill>
                  <a:schemeClr val="bg1"/>
                </a:solidFill>
                <a:latin typeface="Comic Sans MS" panose="030F0702030302020204" pitchFamily="66" charset="0"/>
              </a:endParaRPr>
            </a:p>
          </p:txBody>
        </p:sp>
        <p:pic>
          <p:nvPicPr>
            <p:cNvPr id="13314" name="Picture 2" descr="Image result for photo of red tailed hawk flying with prey">
              <a:extLst>
                <a:ext uri="{FF2B5EF4-FFF2-40B4-BE49-F238E27FC236}">
                  <a16:creationId xmlns:a16="http://schemas.microsoft.com/office/drawing/2014/main" id="{BA1E73EF-FA56-4771-8093-344B2A82FD58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907420" y="3897523"/>
              <a:ext cx="2475858" cy="1669378"/>
            </a:xfrm>
            <a:prstGeom prst="rect">
              <a:avLst/>
            </a:prstGeom>
            <a:noFill/>
            <a:ln>
              <a:solidFill>
                <a:schemeClr val="bg1"/>
              </a:solidFill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10" name="Picture 9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8643" y="2119086"/>
            <a:ext cx="1944240" cy="1944240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6477" t="7601" b="10267"/>
          <a:stretch/>
        </p:blipFill>
        <p:spPr>
          <a:xfrm>
            <a:off x="6673361" y="3517332"/>
            <a:ext cx="2061257" cy="1643062"/>
          </a:xfrm>
          <a:prstGeom prst="rect">
            <a:avLst/>
          </a:prstGeom>
        </p:spPr>
      </p:pic>
      <p:sp>
        <p:nvSpPr>
          <p:cNvPr id="14" name="TextBox 13"/>
          <p:cNvSpPr txBox="1"/>
          <p:nvPr/>
        </p:nvSpPr>
        <p:spPr>
          <a:xfrm>
            <a:off x="9493135" y="4725141"/>
            <a:ext cx="269886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“Nearly legless”</a:t>
            </a:r>
            <a:r>
              <a:rPr lang="en-US" sz="20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 </a:t>
            </a:r>
            <a:r>
              <a:rPr lang="en-US" sz="20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birds (swifts) </a:t>
            </a:r>
            <a:r>
              <a:rPr lang="en-US" sz="20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have very short legs so they cling to vertical surfaces rather than perch </a:t>
            </a:r>
            <a:endParaRPr lang="en-US" sz="2000" dirty="0">
              <a:solidFill>
                <a:schemeClr val="bg1"/>
              </a:solidFill>
              <a:latin typeface="Comic Sans MS" panose="030F0702030302020204" pitchFamily="66" charset="0"/>
            </a:endParaRPr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55135" y="2119086"/>
            <a:ext cx="1903822" cy="23774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409651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6" grpId="0"/>
      <p:bldP spid="9" grpId="0"/>
      <p:bldP spid="14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1162" y="690112"/>
            <a:ext cx="4252024" cy="5339751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6314536" y="2482824"/>
            <a:ext cx="4468483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5400" dirty="0" smtClean="0"/>
              <a:t>Here’s a fun fact!!</a:t>
            </a:r>
            <a:endParaRPr lang="en-US" sz="5400" dirty="0"/>
          </a:p>
        </p:txBody>
      </p:sp>
    </p:spTree>
    <p:extLst>
      <p:ext uri="{BB962C8B-B14F-4D97-AF65-F5344CB8AC3E}">
        <p14:creationId xmlns:p14="http://schemas.microsoft.com/office/powerpoint/2010/main" val="4701278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2760452" y="472565"/>
            <a:ext cx="6669795" cy="526297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Birds’ knees do NOT actually </a:t>
            </a:r>
            <a:br>
              <a:rPr lang="en-US" sz="2800" dirty="0" smtClean="0"/>
            </a:br>
            <a:r>
              <a:rPr lang="en-US" sz="2800" dirty="0" smtClean="0"/>
              <a:t>bend backwards! </a:t>
            </a:r>
          </a:p>
          <a:p>
            <a:endParaRPr lang="en-US" sz="2800" dirty="0"/>
          </a:p>
          <a:p>
            <a:r>
              <a:rPr lang="en-US" sz="2800" dirty="0" smtClean="0"/>
              <a:t>Their knees are </a:t>
            </a:r>
            <a:r>
              <a:rPr lang="en-US" sz="2800" dirty="0" smtClean="0"/>
              <a:t>actually</a:t>
            </a:r>
            <a:endParaRPr lang="en-US" sz="2800" dirty="0" smtClean="0"/>
          </a:p>
          <a:p>
            <a:r>
              <a:rPr lang="en-US" sz="2800" dirty="0" smtClean="0"/>
              <a:t>farther </a:t>
            </a:r>
            <a:r>
              <a:rPr lang="en-US" sz="2800" dirty="0" smtClean="0"/>
              <a:t>up the leg, usually </a:t>
            </a:r>
            <a:br>
              <a:rPr lang="en-US" sz="2800" dirty="0" smtClean="0"/>
            </a:br>
            <a:r>
              <a:rPr lang="en-US" sz="2800" dirty="0" smtClean="0"/>
              <a:t>obscured by feathers.</a:t>
            </a:r>
          </a:p>
          <a:p>
            <a:endParaRPr lang="en-US" sz="2800" dirty="0"/>
          </a:p>
          <a:p>
            <a:r>
              <a:rPr lang="en-US" sz="2800" dirty="0" smtClean="0"/>
              <a:t>What we see </a:t>
            </a:r>
            <a:r>
              <a:rPr lang="en-US" sz="2800" dirty="0" smtClean="0"/>
              <a:t>think is their knee is actually their ankle. </a:t>
            </a:r>
            <a:endParaRPr lang="en-US" sz="2800" dirty="0" smtClean="0"/>
          </a:p>
          <a:p>
            <a:endParaRPr lang="en-US" sz="2800" dirty="0" smtClean="0"/>
          </a:p>
          <a:p>
            <a:r>
              <a:rPr lang="en-US" sz="2800" dirty="0" smtClean="0"/>
              <a:t>This means </a:t>
            </a:r>
            <a:r>
              <a:rPr lang="en-US" sz="2800" dirty="0" smtClean="0"/>
              <a:t>some birds </a:t>
            </a:r>
            <a:r>
              <a:rPr lang="en-US" sz="2800" dirty="0" smtClean="0"/>
              <a:t>actually stand on their tiptoes! It helps them balance!</a:t>
            </a:r>
            <a:endParaRPr lang="en-US" sz="28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2925"/>
          <a:stretch/>
        </p:blipFill>
        <p:spPr>
          <a:xfrm>
            <a:off x="130439" y="238767"/>
            <a:ext cx="3312542" cy="6491539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4434"/>
          <a:stretch/>
        </p:blipFill>
        <p:spPr>
          <a:xfrm>
            <a:off x="7673381" y="472565"/>
            <a:ext cx="4616385" cy="6036226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4794637" y="6138407"/>
            <a:ext cx="6233822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https://serc.carleton.edu/sp/mnstep/activities/34729.html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30439" y="4175759"/>
            <a:ext cx="1635282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Our Knee </a:t>
            </a:r>
            <a:r>
              <a:rPr lang="en-US" sz="2800" dirty="0" smtClean="0">
                <a:sym typeface="Wingdings" panose="05000000000000000000" pitchFamily="2" charset="2"/>
              </a:rPr>
              <a:t></a:t>
            </a:r>
            <a:endParaRPr lang="en-US" sz="2800" dirty="0"/>
          </a:p>
        </p:txBody>
      </p:sp>
      <p:sp>
        <p:nvSpPr>
          <p:cNvPr id="7" name="TextBox 6"/>
          <p:cNvSpPr txBox="1"/>
          <p:nvPr/>
        </p:nvSpPr>
        <p:spPr>
          <a:xfrm rot="18556675">
            <a:off x="9240694" y="3561937"/>
            <a:ext cx="1635282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Bird’s Knee </a:t>
            </a:r>
            <a:r>
              <a:rPr lang="en-US" sz="2800" dirty="0" smtClean="0">
                <a:sym typeface="Wingdings" panose="05000000000000000000" pitchFamily="2" charset="2"/>
              </a:rPr>
              <a:t>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151428" y="5338188"/>
            <a:ext cx="1635282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Our Ankle </a:t>
            </a:r>
            <a:r>
              <a:rPr lang="en-US" sz="2800" dirty="0" smtClean="0">
                <a:sym typeface="Wingdings" panose="05000000000000000000" pitchFamily="2" charset="2"/>
              </a:rPr>
              <a:t></a:t>
            </a:r>
            <a:endParaRPr lang="en-US" sz="2800" dirty="0"/>
          </a:p>
        </p:txBody>
      </p:sp>
      <p:sp>
        <p:nvSpPr>
          <p:cNvPr id="9" name="TextBox 8"/>
          <p:cNvSpPr txBox="1"/>
          <p:nvPr/>
        </p:nvSpPr>
        <p:spPr>
          <a:xfrm rot="19879409">
            <a:off x="10283511" y="4787850"/>
            <a:ext cx="1635282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/>
              <a:t>Bird’s </a:t>
            </a:r>
            <a:r>
              <a:rPr lang="en-US" sz="2800" dirty="0" smtClean="0">
                <a:sym typeface="Wingdings" panose="05000000000000000000" pitchFamily="2" charset="2"/>
              </a:rPr>
              <a:t></a:t>
            </a:r>
            <a:r>
              <a:rPr lang="en-US" sz="2800" dirty="0" smtClean="0"/>
              <a:t> Ankle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10317597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CB79EE-F2C2-4750-AEE4-C0396D1297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80085" y="526064"/>
            <a:ext cx="8477701" cy="1508289"/>
          </a:xfrm>
        </p:spPr>
        <p:txBody>
          <a:bodyPr>
            <a:noAutofit/>
          </a:bodyPr>
          <a:lstStyle/>
          <a:p>
            <a:pPr algn="ctr">
              <a:lnSpc>
                <a:spcPct val="100000"/>
              </a:lnSpc>
              <a:spcAft>
                <a:spcPts val="2400"/>
              </a:spcAft>
            </a:pPr>
            <a:r>
              <a:rPr lang="en-US" dirty="0">
                <a:latin typeface="Comic Sans MS" panose="030F0702030302020204" pitchFamily="66" charset="0"/>
              </a:rPr>
              <a:t>What types of bird species could we find living in our outdoor classroom?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686605" y="2878834"/>
            <a:ext cx="10464659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schemeClr val="bg1"/>
                </a:solidFill>
                <a:latin typeface="Comic Sans MS" panose="030F0702030302020204" pitchFamily="66" charset="0"/>
              </a:rPr>
              <a:t>There are many species of birds that can be spotted around your school’s outdoor classroom.  Here are </a:t>
            </a:r>
            <a:r>
              <a:rPr lang="en-US" sz="28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12 of the most  </a:t>
            </a:r>
            <a:r>
              <a:rPr lang="en-US" sz="2800" dirty="0">
                <a:solidFill>
                  <a:schemeClr val="bg1"/>
                </a:solidFill>
                <a:latin typeface="Comic Sans MS" panose="030F0702030302020204" pitchFamily="66" charset="0"/>
              </a:rPr>
              <a:t>common species that you may </a:t>
            </a:r>
            <a:r>
              <a:rPr lang="en-US" sz="28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see.</a:t>
            </a:r>
            <a:endParaRPr lang="en-US" sz="2800" dirty="0">
              <a:solidFill>
                <a:schemeClr val="bg1"/>
              </a:solidFill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732084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000" b="1" dirty="0" smtClean="0"/>
              <a:t>American Goldfinch</a:t>
            </a:r>
            <a:endParaRPr lang="en-US" sz="4000" b="1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153" t="10813" r="37268" b="5772"/>
          <a:stretch/>
        </p:blipFill>
        <p:spPr>
          <a:xfrm>
            <a:off x="431320" y="2294626"/>
            <a:ext cx="3674854" cy="4206740"/>
          </a:xfrm>
        </p:spPr>
      </p:pic>
      <p:sp>
        <p:nvSpPr>
          <p:cNvPr id="6" name="TextBox 5"/>
          <p:cNvSpPr txBox="1"/>
          <p:nvPr/>
        </p:nvSpPr>
        <p:spPr>
          <a:xfrm>
            <a:off x="4244196" y="2151227"/>
            <a:ext cx="774652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 smtClean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/>
              <a:t>m</a:t>
            </a:r>
            <a:r>
              <a:rPr lang="en-US" sz="2000" dirty="0" smtClean="0"/>
              <a:t>ales are bright yellow with black forehead; black wings with white markings; white patches above and beneath the tail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4244196" y="3166890"/>
            <a:ext cx="628729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/>
              <a:t>females are duller yellow beneath and olive </a:t>
            </a:r>
            <a:r>
              <a:rPr lang="en-US" sz="2000" dirty="0" smtClean="0"/>
              <a:t>above</a:t>
            </a:r>
            <a:endParaRPr lang="en-US" sz="2000" dirty="0"/>
          </a:p>
        </p:txBody>
      </p:sp>
      <p:sp>
        <p:nvSpPr>
          <p:cNvPr id="8" name="TextBox 7"/>
          <p:cNvSpPr txBox="1"/>
          <p:nvPr/>
        </p:nvSpPr>
        <p:spPr>
          <a:xfrm>
            <a:off x="4244196" y="3567000"/>
            <a:ext cx="774652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/>
              <a:t>In winter they are drab, </a:t>
            </a:r>
            <a:r>
              <a:rPr lang="en-US" sz="2000" dirty="0" err="1"/>
              <a:t>unstreaked</a:t>
            </a:r>
            <a:r>
              <a:rPr lang="en-US" sz="2000" dirty="0"/>
              <a:t> brown, with blackish wings and two pale </a:t>
            </a:r>
            <a:r>
              <a:rPr lang="en-US" sz="2000" dirty="0" err="1" smtClean="0"/>
              <a:t>wingbars</a:t>
            </a:r>
            <a:endParaRPr lang="en-US" sz="2000" dirty="0"/>
          </a:p>
        </p:txBody>
      </p:sp>
      <p:sp>
        <p:nvSpPr>
          <p:cNvPr id="9" name="TextBox 8"/>
          <p:cNvSpPr txBox="1"/>
          <p:nvPr/>
        </p:nvSpPr>
        <p:spPr>
          <a:xfrm>
            <a:off x="4244195" y="4274886"/>
            <a:ext cx="7746521" cy="12311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large; conical; for eating seeds</a:t>
            </a:r>
          </a:p>
          <a:p>
            <a:endParaRPr lang="en-US" dirty="0"/>
          </a:p>
          <a:p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244194" y="5042118"/>
            <a:ext cx="7884543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Habitat: 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Weedy fields, open floodplains, and other overgrown areas; also common in suburbs, parks, and backyards</a:t>
            </a:r>
            <a:r>
              <a:rPr lang="en-US" dirty="0" smtClean="0"/>
              <a:t>.</a:t>
            </a:r>
            <a:endParaRPr lang="en-US" dirty="0"/>
          </a:p>
        </p:txBody>
      </p:sp>
      <p:sp>
        <p:nvSpPr>
          <p:cNvPr id="11" name="Rectangle 10"/>
          <p:cNvSpPr/>
          <p:nvPr/>
        </p:nvSpPr>
        <p:spPr>
          <a:xfrm>
            <a:off x="4244193" y="5903893"/>
            <a:ext cx="788454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thistle (</a:t>
            </a:r>
            <a:r>
              <a:rPr lang="en-US" dirty="0" err="1"/>
              <a:t>Nyjer</a:t>
            </a:r>
            <a:r>
              <a:rPr lang="en-US" dirty="0"/>
              <a:t>) and sunflower seeds</a:t>
            </a:r>
          </a:p>
        </p:txBody>
      </p:sp>
      <p:pic>
        <p:nvPicPr>
          <p:cNvPr id="12" name="29 American Goldfinch Song, Call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0874633" y="778682"/>
            <a:ext cx="1116083" cy="11160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74728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4" restart="whenNotActive" fill="hold" evtFilter="cancelBubble" nodeType="interactiveSeq">
                <p:stCondLst>
                  <p:cond evt="onClick" delay="0">
                    <p:tgtEl>
                      <p:spTgt spid="1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5" fill="hold">
                      <p:stCondLst>
                        <p:cond delay="0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8" dur="30014" fill="hold"/>
                                        <p:tgtEl>
                                          <p:spTgt spid="1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2"/>
                  </p:tgtEl>
                </p:cond>
              </p:nextCondLst>
            </p:seq>
            <p:audio>
              <p:cMediaNode vol="80000">
                <p:cTn id="39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2"/>
                </p:tgtEl>
              </p:cMediaNode>
            </p:audio>
          </p:childTnLst>
        </p:cTn>
      </p:par>
    </p:tnLst>
    <p:bldLst>
      <p:bldP spid="6" grpId="0"/>
      <p:bldP spid="7" grpId="0"/>
      <p:bldP spid="8" grpId="0"/>
      <p:bldP spid="9" grpId="0"/>
      <p:bldP spid="10" grpId="0"/>
      <p:bldP spid="11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American Robin</a:t>
            </a:r>
            <a:endParaRPr lang="en-US" b="1" dirty="0"/>
          </a:p>
        </p:txBody>
      </p:sp>
      <p:pic>
        <p:nvPicPr>
          <p:cNvPr id="7" name="Content Placeholder 6"/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054"/>
          <a:stretch/>
        </p:blipFill>
        <p:spPr>
          <a:xfrm>
            <a:off x="155275" y="2681856"/>
            <a:ext cx="4668243" cy="3598863"/>
          </a:xfrm>
        </p:spPr>
      </p:pic>
      <p:sp>
        <p:nvSpPr>
          <p:cNvPr id="8" name="Rectangle 7"/>
          <p:cNvSpPr/>
          <p:nvPr/>
        </p:nvSpPr>
        <p:spPr>
          <a:xfrm>
            <a:off x="4823517" y="2081691"/>
            <a:ext cx="7368483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males are </a:t>
            </a:r>
            <a:r>
              <a:rPr lang="en-US" dirty="0" smtClean="0"/>
              <a:t>gray-brown with warm orange underparts and dark heads; in flight, a white patch on the lower belly and under the tail can be conspicuous; white eye ring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823516" y="3875374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Long, thin, and pointed; tweezer-like for eating worms on the ground most of the year – for eating fruit in fall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823516" y="4867796"/>
            <a:ext cx="7368484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Habitat: 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lawns</a:t>
            </a:r>
            <a:r>
              <a:rPr lang="en-US" dirty="0"/>
              <a:t>, fields, and city </a:t>
            </a:r>
            <a:r>
              <a:rPr lang="en-US" dirty="0" smtClean="0"/>
              <a:t>parks; wild </a:t>
            </a:r>
            <a:r>
              <a:rPr lang="en-US" dirty="0"/>
              <a:t>places like woodlands, forests, mountains up to near </a:t>
            </a:r>
            <a:r>
              <a:rPr lang="en-US" dirty="0" err="1" smtClean="0"/>
              <a:t>treeline</a:t>
            </a:r>
            <a:r>
              <a:rPr lang="en-US" dirty="0" smtClean="0"/>
              <a:t>; during winter they </a:t>
            </a:r>
            <a:r>
              <a:rPr lang="en-US" dirty="0"/>
              <a:t>move to moist woods where berry-producing trees and shrubs are common.</a:t>
            </a:r>
          </a:p>
        </p:txBody>
      </p:sp>
      <p:sp>
        <p:nvSpPr>
          <p:cNvPr id="11" name="Rectangle 10"/>
          <p:cNvSpPr/>
          <p:nvPr/>
        </p:nvSpPr>
        <p:spPr>
          <a:xfrm>
            <a:off x="4823516" y="5915070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Mealworms or fresh fruit</a:t>
            </a: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4823516" y="3242487"/>
            <a:ext cx="6096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Females have paler heads that contrast less with the gray back; white eye ring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142394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  <p:bldP spid="10" grpId="0"/>
      <p:bldP spid="11" grpId="0"/>
      <p:bldP spid="12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Blue Jay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7" y="2081691"/>
            <a:ext cx="7368483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White or light gray underneath; various shades of blue, black, and white above; males and females are nearly identical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823516" y="3422984"/>
            <a:ext cx="736848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large; chisel-like; for cracking open nuts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754504" y="4373316"/>
            <a:ext cx="7368484" cy="15081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found </a:t>
            </a:r>
            <a:r>
              <a:rPr lang="en-US" dirty="0"/>
              <a:t>in all kinds of forests but especially near oak trees; they’re more abundant near forest edges than in deep </a:t>
            </a:r>
            <a:r>
              <a:rPr lang="en-US" dirty="0" smtClean="0"/>
              <a:t>forest; they’re </a:t>
            </a:r>
            <a:r>
              <a:rPr lang="en-US" dirty="0"/>
              <a:t>common in urban and suburban areas, especially where oaks or bird feeders are </a:t>
            </a:r>
            <a:r>
              <a:rPr lang="en-US" dirty="0" smtClean="0"/>
              <a:t>found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23516" y="5915070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 </a:t>
            </a:r>
            <a:r>
              <a:rPr lang="en-US" b="1" dirty="0" smtClean="0"/>
              <a:t>peanuts</a:t>
            </a:r>
            <a:r>
              <a:rPr lang="en-US" dirty="0" smtClean="0"/>
              <a:t>; sunflower </a:t>
            </a:r>
            <a:r>
              <a:rPr lang="en-US" dirty="0"/>
              <a:t>seeds, cracked corn, mealworms, and suet</a:t>
            </a:r>
          </a:p>
        </p:txBody>
      </p:sp>
      <p:pic>
        <p:nvPicPr>
          <p:cNvPr id="6" name="10 Blue Jay Call 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10637328" y="656634"/>
            <a:ext cx="749540" cy="749540"/>
          </a:xfrm>
          <a:prstGeom prst="rect">
            <a:avLst/>
          </a:prstGeom>
        </p:spPr>
      </p:pic>
      <p:pic>
        <p:nvPicPr>
          <p:cNvPr id="7" name="08 Blue Jay Call 1">
            <a:hlinkClick r:id="" action="ppaction://media"/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11386868" y="1142001"/>
            <a:ext cx="805132" cy="805132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8025"/>
          <a:stretch/>
        </p:blipFill>
        <p:spPr>
          <a:xfrm>
            <a:off x="137600" y="2082588"/>
            <a:ext cx="4468905" cy="45942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80256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26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7" fill="hold">
                      <p:stCondLst>
                        <p:cond delay="0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0" dur="8855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audio>
              <p:cMediaNode vol="80000">
                <p:cTn id="3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6"/>
                </p:tgtEl>
              </p:cMediaNode>
            </p:audio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6" dur="12016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audio>
              <p:cMediaNode vol="80000">
                <p:cTn id="3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</p:childTnLst>
        </p:cTn>
      </p:par>
    </p:tnLst>
    <p:bldLst>
      <p:bldP spid="8" grpId="0"/>
      <p:bldP spid="9" grpId="0"/>
      <p:bldP spid="10" grpId="0"/>
      <p:bldP spid="11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Carolina Chickadee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7" y="2081691"/>
            <a:ext cx="7368483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Black cap and bib separated by stark white cheeks; back, wings, and tail are soft gray; males and females are nearly identical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823516" y="3422984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Short and thick; for eating seeds, berries, and other plant matter (mostly in winter) as well as insects and spiders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823516" y="4745386"/>
            <a:ext cx="7368484" cy="9848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 algn="ctr">
              <a:buFont typeface="Arial" panose="020B0604020202020204" pitchFamily="34" charset="0"/>
              <a:buChar char="•"/>
            </a:pPr>
            <a:r>
              <a:rPr lang="en-US" dirty="0" smtClean="0"/>
              <a:t>found </a:t>
            </a:r>
            <a:r>
              <a:rPr lang="en-US" dirty="0"/>
              <a:t>in deciduous and mixed forests, open woods, parks, willow thickets, cottonwood groves, and disturbed </a:t>
            </a:r>
            <a:r>
              <a:rPr lang="en-US" dirty="0" smtClean="0"/>
              <a:t>areas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23516" y="5915070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sunflower </a:t>
            </a:r>
            <a:r>
              <a:rPr lang="en-US" dirty="0"/>
              <a:t>seeds, peanuts, suet, peanut butter, and </a:t>
            </a:r>
            <a:r>
              <a:rPr lang="en-US" dirty="0" smtClean="0"/>
              <a:t>mealworms</a:t>
            </a:r>
            <a:r>
              <a:rPr lang="en-US" dirty="0"/>
              <a:t> 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7719" y="2637636"/>
            <a:ext cx="4572776" cy="3429582"/>
          </a:xfrm>
          <a:prstGeom prst="rect">
            <a:avLst/>
          </a:prstGeom>
        </p:spPr>
      </p:pic>
      <p:pic>
        <p:nvPicPr>
          <p:cNvPr id="14" name="11 Black-capped Chickadee Song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0637328" y="632848"/>
            <a:ext cx="764632" cy="764632"/>
          </a:xfrm>
          <a:prstGeom prst="rect">
            <a:avLst/>
          </a:prstGeom>
        </p:spPr>
      </p:pic>
      <p:pic>
        <p:nvPicPr>
          <p:cNvPr id="15" name="12 Black-capped Chickadee Call">
            <a:hlinkClick r:id="" action="ppaction://media"/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1345588" y="1224950"/>
            <a:ext cx="846411" cy="8464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268661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26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7" fill="hold">
                      <p:stCondLst>
                        <p:cond delay="0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0" dur="16561" fill="hold"/>
                                        <p:tgtEl>
                                          <p:spTgt spid="1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audio>
              <p:cMediaNode vol="80000">
                <p:cTn id="3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4"/>
                </p:tgtEl>
              </p:cMediaNode>
            </p:audio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6" dur="13374" fill="hold"/>
                                        <p:tgtEl>
                                          <p:spTgt spid="1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audio>
              <p:cMediaNode vol="80000">
                <p:cTn id="3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5"/>
                </p:tgtEl>
              </p:cMediaNode>
            </p:audio>
          </p:childTnLst>
        </p:cTn>
      </p:par>
    </p:tnLst>
    <p:bldLst>
      <p:bldP spid="8" grpId="0"/>
      <p:bldP spid="9" grpId="0"/>
      <p:bldP spid="10" grpId="0"/>
      <p:bldP spid="11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Carolina Wren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7" y="2081691"/>
            <a:ext cx="7368483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err="1"/>
              <a:t>unpatterned</a:t>
            </a:r>
            <a:r>
              <a:rPr lang="en-US" dirty="0"/>
              <a:t> reddish-brown above and </a:t>
            </a:r>
            <a:r>
              <a:rPr lang="en-US" dirty="0" smtClean="0"/>
              <a:t>warm buffy-orange </a:t>
            </a:r>
            <a:r>
              <a:rPr lang="en-US" dirty="0"/>
              <a:t>below; long white eyebrow stripe; </a:t>
            </a:r>
            <a:r>
              <a:rPr lang="en-US" dirty="0" smtClean="0"/>
              <a:t>white </a:t>
            </a:r>
            <a:r>
              <a:rPr lang="en-US" dirty="0"/>
              <a:t>chin and throat; male and female are nearly identical</a:t>
            </a:r>
          </a:p>
        </p:txBody>
      </p:sp>
      <p:sp>
        <p:nvSpPr>
          <p:cNvPr id="9" name="Rectangle 8"/>
          <p:cNvSpPr/>
          <p:nvPr/>
        </p:nvSpPr>
        <p:spPr>
          <a:xfrm>
            <a:off x="4823516" y="3422984"/>
            <a:ext cx="736848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Long; great for </a:t>
            </a:r>
            <a:r>
              <a:rPr lang="en-US" dirty="0"/>
              <a:t>probing and plucking insects from </a:t>
            </a:r>
            <a:r>
              <a:rPr lang="en-US" dirty="0" smtClean="0"/>
              <a:t>crevices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754504" y="4373316"/>
            <a:ext cx="7368484" cy="15081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vegetated </a:t>
            </a:r>
            <a:r>
              <a:rPr lang="en-US" dirty="0"/>
              <a:t>habitats such as brushy thickets, lowland cypress swamps, bottomland woods, and ravines choked with hemlock and </a:t>
            </a:r>
            <a:r>
              <a:rPr lang="en-US" dirty="0" smtClean="0"/>
              <a:t>rhododendron; shrubby</a:t>
            </a:r>
            <a:r>
              <a:rPr lang="en-US" dirty="0"/>
              <a:t>, wooded residential areas, overgrown farmland, dilapidated buildings, and brushy suburban </a:t>
            </a:r>
            <a:r>
              <a:rPr lang="en-US" dirty="0" smtClean="0"/>
              <a:t>yards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23516" y="5915070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 suet and peanuts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026" t="-2163" r="23593" b="2163"/>
          <a:stretch/>
        </p:blipFill>
        <p:spPr>
          <a:xfrm>
            <a:off x="155276" y="2311879"/>
            <a:ext cx="4501079" cy="43015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32510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  <p:bldP spid="10" grpId="0"/>
      <p:bldP spid="11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Eastern Bluebird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7" y="2081691"/>
            <a:ext cx="7909072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males - </a:t>
            </a:r>
            <a:r>
              <a:rPr lang="en-US" dirty="0" smtClean="0"/>
              <a:t>deep </a:t>
            </a:r>
            <a:r>
              <a:rPr lang="en-US" dirty="0"/>
              <a:t>blue above &amp;</a:t>
            </a:r>
            <a:r>
              <a:rPr lang="en-US" dirty="0" smtClean="0"/>
              <a:t> rusty/ brick-red </a:t>
            </a:r>
            <a:r>
              <a:rPr lang="en-US" dirty="0"/>
              <a:t>on the throat &amp;</a:t>
            </a:r>
            <a:r>
              <a:rPr lang="en-US" dirty="0" smtClean="0"/>
              <a:t> breast 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833644" y="4082516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Short, slender; great for catching insects on the ground; eat berries in fall and winter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833644" y="4949537"/>
            <a:ext cx="7368484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open </a:t>
            </a:r>
            <a:r>
              <a:rPr lang="en-US" dirty="0"/>
              <a:t>country around trees, but with little understory and sparse ground </a:t>
            </a:r>
            <a:r>
              <a:rPr lang="en-US" dirty="0" smtClean="0"/>
              <a:t>cover; </a:t>
            </a:r>
            <a:r>
              <a:rPr lang="en-US" dirty="0"/>
              <a:t>most common along pastures, agricultural fields, suburban parks, backyards, and golf courses.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23516" y="5915070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 Mealworms, suet dough, fruit, and sunflower bits.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4269" t="12865"/>
          <a:stretch/>
        </p:blipFill>
        <p:spPr>
          <a:xfrm>
            <a:off x="172530" y="2366042"/>
            <a:ext cx="4555594" cy="4026081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4823516" y="2761595"/>
            <a:ext cx="732585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females - grayish </a:t>
            </a:r>
            <a:r>
              <a:rPr lang="en-US" dirty="0" smtClean="0"/>
              <a:t>above with </a:t>
            </a:r>
            <a:r>
              <a:rPr lang="en-US" dirty="0"/>
              <a:t>bluish wings and tail and a subdued </a:t>
            </a:r>
            <a:r>
              <a:rPr lang="en-US" dirty="0" smtClean="0"/>
              <a:t>orange-brown breast</a:t>
            </a:r>
            <a:r>
              <a:rPr lang="en-US" dirty="0"/>
              <a:t>; </a:t>
            </a:r>
          </a:p>
        </p:txBody>
      </p:sp>
      <p:sp>
        <p:nvSpPr>
          <p:cNvPr id="6" name="Rectangle 5"/>
          <p:cNvSpPr/>
          <p:nvPr/>
        </p:nvSpPr>
        <p:spPr>
          <a:xfrm>
            <a:off x="4833644" y="3440488"/>
            <a:ext cx="7411116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blue in birds always depends on the light, </a:t>
            </a:r>
            <a:r>
              <a:rPr lang="en-US" dirty="0" smtClean="0"/>
              <a:t>and males </a:t>
            </a:r>
            <a:r>
              <a:rPr lang="en-US" dirty="0"/>
              <a:t>often look plain gray-brown from a distance</a:t>
            </a:r>
          </a:p>
        </p:txBody>
      </p:sp>
    </p:spTree>
    <p:extLst>
      <p:ext uri="{BB962C8B-B14F-4D97-AF65-F5344CB8AC3E}">
        <p14:creationId xmlns:p14="http://schemas.microsoft.com/office/powerpoint/2010/main" val="33291539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  <p:bldP spid="10" grpId="0"/>
      <p:bldP spid="11" grpId="0"/>
      <p:bldP spid="5" grpId="0"/>
      <p:bldP spid="6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House Finch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797183" y="2062555"/>
            <a:ext cx="6533337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males - rosy red around the face and upper breast, with streaky brown back, belly and tail; in flight, the red rump is conspicuous; </a:t>
            </a:r>
          </a:p>
        </p:txBody>
      </p:sp>
      <p:sp>
        <p:nvSpPr>
          <p:cNvPr id="9" name="Rectangle 8"/>
          <p:cNvSpPr/>
          <p:nvPr/>
        </p:nvSpPr>
        <p:spPr>
          <a:xfrm>
            <a:off x="4797183" y="3912085"/>
            <a:ext cx="736848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large; conical; for eating </a:t>
            </a:r>
            <a:r>
              <a:rPr lang="en-US" dirty="0" smtClean="0"/>
              <a:t>seeds, buds, and fruit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797183" y="4730563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buildings</a:t>
            </a:r>
            <a:r>
              <a:rPr lang="en-US" dirty="0"/>
              <a:t>, lawns, small conifers, and urban </a:t>
            </a:r>
            <a:r>
              <a:rPr lang="en-US" dirty="0" smtClean="0"/>
              <a:t>centers; </a:t>
            </a:r>
            <a:r>
              <a:rPr lang="en-US" dirty="0"/>
              <a:t>In rural areas, you can also find </a:t>
            </a:r>
            <a:r>
              <a:rPr lang="en-US" dirty="0" smtClean="0"/>
              <a:t>House Finches around barns and stables. 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797183" y="5773583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 </a:t>
            </a:r>
            <a:r>
              <a:rPr lang="en-US" dirty="0" smtClean="0"/>
              <a:t>sunflower seeds, </a:t>
            </a:r>
            <a:r>
              <a:rPr lang="en-US" dirty="0" err="1" smtClean="0"/>
              <a:t>nyjer</a:t>
            </a:r>
            <a:r>
              <a:rPr lang="en-US" dirty="0" smtClean="0"/>
              <a:t> (thistle) seeds</a:t>
            </a:r>
            <a:endParaRPr lang="en-US" dirty="0"/>
          </a:p>
        </p:txBody>
      </p:sp>
      <p:pic>
        <p:nvPicPr>
          <p:cNvPr id="3" name="26 House Finch Song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10637327" y="591074"/>
            <a:ext cx="853057" cy="853057"/>
          </a:xfrm>
          <a:prstGeom prst="rect">
            <a:avLst/>
          </a:prstGeom>
        </p:spPr>
      </p:pic>
      <p:pic>
        <p:nvPicPr>
          <p:cNvPr id="7" name="27 House Finch Call">
            <a:hlinkClick r:id="" action="ppaction://media"/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11330520" y="1164868"/>
            <a:ext cx="818848" cy="818848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316"/>
          <a:stretch/>
        </p:blipFill>
        <p:spPr>
          <a:xfrm>
            <a:off x="155275" y="2609916"/>
            <a:ext cx="4467349" cy="3937531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4797183" y="3228863"/>
            <a:ext cx="6096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females are plain grayish-brown with thick, blurry streaks and an indistinctly marked face</a:t>
            </a:r>
          </a:p>
        </p:txBody>
      </p:sp>
    </p:spTree>
    <p:extLst>
      <p:ext uri="{BB962C8B-B14F-4D97-AF65-F5344CB8AC3E}">
        <p14:creationId xmlns:p14="http://schemas.microsoft.com/office/powerpoint/2010/main" val="18250582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0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1" fill="hold">
                      <p:stCondLst>
                        <p:cond delay="0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4" dur="21106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audio>
              <p:cMediaNode vol="80000">
                <p:cTn id="35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  <p:seq concurrent="1" nextAc="seek">
              <p:cTn id="36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7" fill="hold">
                      <p:stCondLst>
                        <p:cond delay="0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40" dur="9534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audio>
              <p:cMediaNode vol="80000">
                <p:cTn id="4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</p:childTnLst>
        </p:cTn>
      </p:par>
    </p:tnLst>
    <p:bldLst>
      <p:bldP spid="8" grpId="0"/>
      <p:bldP spid="9" grpId="0"/>
      <p:bldP spid="10" grpId="0"/>
      <p:bldP spid="11" grpId="0"/>
      <p:bldP spid="4" grpId="0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Northern Cardinal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7" y="2081691"/>
            <a:ext cx="7909072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males - brilliant red all over with a reddish bill and black face immediately around the </a:t>
            </a:r>
            <a:r>
              <a:rPr lang="en-US" dirty="0" smtClean="0"/>
              <a:t>bill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836782" y="3851794"/>
            <a:ext cx="736848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large; conical; for eating </a:t>
            </a:r>
            <a:r>
              <a:rPr lang="en-US" dirty="0" smtClean="0"/>
              <a:t>seeds and </a:t>
            </a:r>
            <a:r>
              <a:rPr lang="en-US" dirty="0"/>
              <a:t>fruit</a:t>
            </a:r>
          </a:p>
        </p:txBody>
      </p:sp>
      <p:sp>
        <p:nvSpPr>
          <p:cNvPr id="10" name="Rectangle 9"/>
          <p:cNvSpPr/>
          <p:nvPr/>
        </p:nvSpPr>
        <p:spPr>
          <a:xfrm>
            <a:off x="4836782" y="4606433"/>
            <a:ext cx="7368484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dense </a:t>
            </a:r>
            <a:r>
              <a:rPr lang="en-US" dirty="0"/>
              <a:t>shrubby areas such as forest edges, overgrown fields, hedgerows, backyards, marshy thickets, mesquite, </a:t>
            </a:r>
            <a:r>
              <a:rPr lang="en-US" dirty="0" err="1"/>
              <a:t>regrowing</a:t>
            </a:r>
            <a:r>
              <a:rPr lang="en-US" dirty="0"/>
              <a:t> forest, and ornamental </a:t>
            </a:r>
            <a:r>
              <a:rPr lang="en-US" dirty="0" smtClean="0"/>
              <a:t>landscaping; nest </a:t>
            </a:r>
            <a:r>
              <a:rPr lang="en-US" dirty="0"/>
              <a:t>in dense </a:t>
            </a:r>
            <a:r>
              <a:rPr lang="en-US" dirty="0" smtClean="0"/>
              <a:t>foliage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23516" y="5915070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 smtClean="0"/>
              <a:t>Favorite </a:t>
            </a:r>
            <a:r>
              <a:rPr lang="en-US" sz="2000" b="1" dirty="0"/>
              <a:t>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 </a:t>
            </a:r>
            <a:r>
              <a:rPr lang="en-US" b="1" dirty="0"/>
              <a:t>Safflower seeds</a:t>
            </a:r>
            <a:r>
              <a:rPr lang="en-US" dirty="0"/>
              <a:t>, black oil sunflower seeds, and white milo </a:t>
            </a:r>
            <a:r>
              <a:rPr lang="en-US" dirty="0" smtClean="0"/>
              <a:t>crushed </a:t>
            </a:r>
            <a:r>
              <a:rPr lang="en-US" dirty="0"/>
              <a:t>peanuts, cracked corn, and </a:t>
            </a:r>
            <a:r>
              <a:rPr lang="en-US" dirty="0" smtClean="0"/>
              <a:t>berries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823516" y="3020025"/>
            <a:ext cx="7325852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females - pale brown overall with warm reddish tinges in the wings, tail, and crest; they have the same black face and red-orange bill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5390"/>
          <a:stretch/>
        </p:blipFill>
        <p:spPr>
          <a:xfrm>
            <a:off x="210789" y="2758799"/>
            <a:ext cx="4486232" cy="3806894"/>
          </a:xfrm>
          <a:prstGeom prst="rect">
            <a:avLst/>
          </a:prstGeom>
        </p:spPr>
      </p:pic>
      <p:pic>
        <p:nvPicPr>
          <p:cNvPr id="7" name="22 Northern Cardinal Song 2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0644682" y="689434"/>
            <a:ext cx="716612" cy="716612"/>
          </a:xfrm>
          <a:prstGeom prst="rect">
            <a:avLst/>
          </a:prstGeom>
        </p:spPr>
      </p:pic>
      <p:pic>
        <p:nvPicPr>
          <p:cNvPr id="12" name="23 Northern Cardinal Call">
            <a:hlinkClick r:id="" action="ppaction://media"/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1361294" y="1121926"/>
            <a:ext cx="788074" cy="7880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583178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0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1" fill="hold">
                      <p:stCondLst>
                        <p:cond delay="0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4" dur="13583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audio>
              <p:cMediaNode vol="80000">
                <p:cTn id="35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  <p:seq concurrent="1" nextAc="seek">
              <p:cTn id="36" restart="whenNotActive" fill="hold" evtFilter="cancelBubble" nodeType="interactiveSeq">
                <p:stCondLst>
                  <p:cond evt="onClick" delay="0">
                    <p:tgtEl>
                      <p:spTgt spid="1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7" fill="hold">
                      <p:stCondLst>
                        <p:cond delay="0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40" dur="9456" fill="hold"/>
                                        <p:tgtEl>
                                          <p:spTgt spid="1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2"/>
                  </p:tgtEl>
                </p:cond>
              </p:nextCondLst>
            </p:seq>
            <p:audio>
              <p:cMediaNode vol="80000">
                <p:cTn id="4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2"/>
                </p:tgtEl>
              </p:cMediaNode>
            </p:audio>
          </p:childTnLst>
        </p:cTn>
      </p:par>
    </p:tnLst>
    <p:bldLst>
      <p:bldP spid="8" grpId="0"/>
      <p:bldP spid="9" grpId="0"/>
      <p:bldP spid="10" grpId="0"/>
      <p:bldP spid="11" grpId="0"/>
      <p:bldP spid="5" grpId="0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Northern Mockingbird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6" y="2081691"/>
            <a:ext cx="7368483" cy="178510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overall gray-brown, paler on the breast &amp; belly, with two white </a:t>
            </a:r>
            <a:r>
              <a:rPr lang="en-US" dirty="0" err="1"/>
              <a:t>wingbars</a:t>
            </a:r>
            <a:r>
              <a:rPr lang="en-US" dirty="0"/>
              <a:t> on each wing; white patch in each wing is often visible on perched birds, &amp; in flight these become large white flashes; white outer tail feathers are flashy in flight; males &amp; females look nearly identical</a:t>
            </a:r>
          </a:p>
        </p:txBody>
      </p:sp>
      <p:sp>
        <p:nvSpPr>
          <p:cNvPr id="9" name="Rectangle 8"/>
          <p:cNvSpPr/>
          <p:nvPr/>
        </p:nvSpPr>
        <p:spPr>
          <a:xfrm>
            <a:off x="4823515" y="3866795"/>
            <a:ext cx="736848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Long, slightly curved beak for eating </a:t>
            </a:r>
            <a:r>
              <a:rPr lang="en-US" dirty="0" smtClean="0"/>
              <a:t>bugs, fruit, </a:t>
            </a:r>
            <a:r>
              <a:rPr lang="en-US" dirty="0"/>
              <a:t>and nectar</a:t>
            </a:r>
            <a:endParaRPr lang="en-US" b="1" dirty="0"/>
          </a:p>
        </p:txBody>
      </p:sp>
      <p:sp>
        <p:nvSpPr>
          <p:cNvPr id="10" name="Rectangle 9"/>
          <p:cNvSpPr/>
          <p:nvPr/>
        </p:nvSpPr>
        <p:spPr>
          <a:xfrm>
            <a:off x="4833644" y="4683964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found </a:t>
            </a:r>
            <a:r>
              <a:rPr lang="en-US" dirty="0"/>
              <a:t>in areas with open ground </a:t>
            </a:r>
            <a:r>
              <a:rPr lang="en-US" dirty="0" smtClean="0"/>
              <a:t>and; parkland</a:t>
            </a:r>
            <a:r>
              <a:rPr lang="en-US" dirty="0"/>
              <a:t>, cultivated land, suburban </a:t>
            </a:r>
            <a:r>
              <a:rPr lang="en-US" dirty="0" smtClean="0"/>
              <a:t>areas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23515" y="5637516"/>
            <a:ext cx="7368484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peanuts</a:t>
            </a:r>
            <a:r>
              <a:rPr lang="en-US" dirty="0"/>
              <a:t>, suet, raisins and dried currants, as well as apple slices and rose hip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7356" y="2758799"/>
            <a:ext cx="4716288" cy="35452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783227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Red-bellied Woodpecker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6" y="1977944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Often appears pale overall, even the boldly black-and-white striped back; males have red nape and </a:t>
            </a:r>
            <a:r>
              <a:rPr lang="en-US" dirty="0" smtClean="0"/>
              <a:t>crown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833644" y="3626378"/>
            <a:ext cx="736848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Long, sturdy, chisel-like; for drilling into bark of trees 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833644" y="4516396"/>
            <a:ext cx="7368484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most </a:t>
            </a:r>
            <a:r>
              <a:rPr lang="en-US" dirty="0"/>
              <a:t>of the forests, woodlands, and wooded suburbs of the eastern United </a:t>
            </a:r>
            <a:r>
              <a:rPr lang="en-US" dirty="0" smtClean="0"/>
              <a:t>States; common </a:t>
            </a:r>
            <a:r>
              <a:rPr lang="en-US" dirty="0"/>
              <a:t>in river bottoms and wetlands, in the south of its </a:t>
            </a:r>
            <a:r>
              <a:rPr lang="en-US" dirty="0" smtClean="0"/>
              <a:t>range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02200" y="5585286"/>
            <a:ext cx="7368484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suet (in winter), peanuts, </a:t>
            </a:r>
            <a:r>
              <a:rPr lang="en-US" dirty="0" smtClean="0"/>
              <a:t>sunflower </a:t>
            </a:r>
            <a:r>
              <a:rPr lang="en-US" dirty="0"/>
              <a:t>seeds. They've even been spotted drinking nectar from hummingbird feeders.</a:t>
            </a:r>
            <a:r>
              <a:rPr lang="en-US" dirty="0" smtClean="0"/>
              <a:t>.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823516" y="2973002"/>
            <a:ext cx="732585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females have red nape and no crown; white patches near the wingtips as this bird flies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759" t="11401" r="22870"/>
          <a:stretch/>
        </p:blipFill>
        <p:spPr>
          <a:xfrm>
            <a:off x="134912" y="2338465"/>
            <a:ext cx="4452078" cy="43558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599973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  <p:bldP spid="10" grpId="0"/>
      <p:bldP spid="11" grpId="0"/>
      <p:bldP spid="5" grpId="0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Ruby-throated Hummingbird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23516" y="2007696"/>
            <a:ext cx="7325852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bright emerald or golden-green on the back and crown, with gray-white </a:t>
            </a:r>
            <a:r>
              <a:rPr lang="en-US" dirty="0" smtClean="0"/>
              <a:t>underparts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823516" y="3644161"/>
            <a:ext cx="7368484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Long, thin; dainty; for probing long, tubular flowers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4802200" y="4555604"/>
            <a:ext cx="7368484" cy="15081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deciduous </a:t>
            </a:r>
            <a:r>
              <a:rPr lang="en-US" dirty="0"/>
              <a:t>woodlands </a:t>
            </a:r>
            <a:r>
              <a:rPr lang="en-US" dirty="0" smtClean="0"/>
              <a:t>; old </a:t>
            </a:r>
            <a:r>
              <a:rPr lang="en-US" dirty="0"/>
              <a:t>fields, forest edges, meadows, orchards, stream borders, and </a:t>
            </a:r>
            <a:r>
              <a:rPr lang="en-US" dirty="0" smtClean="0"/>
              <a:t>backyards; on </a:t>
            </a:r>
            <a:r>
              <a:rPr lang="en-US" dirty="0"/>
              <a:t>their tropical wintering </a:t>
            </a:r>
            <a:r>
              <a:rPr lang="en-US" dirty="0" smtClean="0"/>
              <a:t>grounds - dry </a:t>
            </a:r>
            <a:r>
              <a:rPr lang="en-US" dirty="0"/>
              <a:t>forests, citrus groves, hedgerows, and scrub.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23516" y="5915070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 </a:t>
            </a:r>
            <a:r>
              <a:rPr lang="en-US" dirty="0" smtClean="0"/>
              <a:t>sugar water (1:4)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823516" y="2949915"/>
            <a:ext cx="732585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males have a brilliant iridescent red throat (looks dark when not in good light)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3784"/>
          <a:stretch/>
        </p:blipFill>
        <p:spPr>
          <a:xfrm>
            <a:off x="128040" y="2751117"/>
            <a:ext cx="4465176" cy="34527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930923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  <p:bldP spid="10" grpId="0"/>
      <p:bldP spid="11" grpId="0"/>
      <p:bldP spid="5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Tufted Titmouse</a:t>
            </a:r>
            <a:endParaRPr lang="en-US" b="1" dirty="0"/>
          </a:p>
        </p:txBody>
      </p:sp>
      <p:sp>
        <p:nvSpPr>
          <p:cNvPr id="8" name="Rectangle 7"/>
          <p:cNvSpPr/>
          <p:nvPr/>
        </p:nvSpPr>
        <p:spPr>
          <a:xfrm>
            <a:off x="4818824" y="2018290"/>
            <a:ext cx="7218277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Coloration: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Soft silvery gray above &amp;</a:t>
            </a:r>
            <a:r>
              <a:rPr lang="en-US" dirty="0" smtClean="0"/>
              <a:t> </a:t>
            </a:r>
            <a:r>
              <a:rPr lang="en-US" dirty="0"/>
              <a:t>white below, with a rusty or peach-colored wash down the flanks; black patch just above the </a:t>
            </a:r>
            <a:r>
              <a:rPr lang="en-US" dirty="0" smtClean="0"/>
              <a:t>bill; </a:t>
            </a:r>
            <a:r>
              <a:rPr lang="en-US" dirty="0"/>
              <a:t>males </a:t>
            </a:r>
            <a:r>
              <a:rPr lang="en-US" dirty="0" smtClean="0"/>
              <a:t>&amp; </a:t>
            </a:r>
            <a:r>
              <a:rPr lang="en-US" dirty="0"/>
              <a:t>females </a:t>
            </a:r>
            <a:r>
              <a:rPr lang="en-US" dirty="0" smtClean="0"/>
              <a:t>nearly </a:t>
            </a:r>
            <a:r>
              <a:rPr lang="en-US" dirty="0"/>
              <a:t>identical</a:t>
            </a:r>
          </a:p>
        </p:txBody>
      </p:sp>
      <p:sp>
        <p:nvSpPr>
          <p:cNvPr id="9" name="Rectangle 8"/>
          <p:cNvSpPr/>
          <p:nvPr/>
        </p:nvSpPr>
        <p:spPr>
          <a:xfrm>
            <a:off x="4833644" y="3385998"/>
            <a:ext cx="7368484" cy="15081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Beak:</a:t>
            </a:r>
            <a:endParaRPr lang="en-US" b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Pointed, sharp; for eating mainly insects (including </a:t>
            </a:r>
            <a:r>
              <a:rPr lang="en-US" dirty="0"/>
              <a:t>caterpillars, beetles, ants and wasps, stink bugs, and treehoppers, as well as spiders and </a:t>
            </a:r>
            <a:r>
              <a:rPr lang="en-US" dirty="0" smtClean="0"/>
              <a:t>snails); also </a:t>
            </a:r>
            <a:r>
              <a:rPr lang="en-US" dirty="0"/>
              <a:t>eat seeds, nuts, and berries, including acorns and beech nuts.</a:t>
            </a:r>
          </a:p>
        </p:txBody>
      </p:sp>
      <p:sp>
        <p:nvSpPr>
          <p:cNvPr id="10" name="Rectangle 9"/>
          <p:cNvSpPr/>
          <p:nvPr/>
        </p:nvSpPr>
        <p:spPr>
          <a:xfrm>
            <a:off x="4818825" y="4899157"/>
            <a:ext cx="7368484" cy="12311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/>
              <a:t>Habitat</a:t>
            </a:r>
            <a:r>
              <a:rPr lang="en-US" sz="2000" b="1" dirty="0" smtClean="0"/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deciduous </a:t>
            </a:r>
            <a:r>
              <a:rPr lang="en-US" dirty="0"/>
              <a:t>woods or mixed evergreen-deciduous woods, typically in areas with a dense canopy and many tree </a:t>
            </a:r>
            <a:r>
              <a:rPr lang="en-US" dirty="0" smtClean="0"/>
              <a:t>species; also </a:t>
            </a:r>
            <a:r>
              <a:rPr lang="en-US" dirty="0"/>
              <a:t>common in orchards, parks, and suburban areas. </a:t>
            </a:r>
            <a:endParaRPr lang="en-US" b="1" dirty="0"/>
          </a:p>
        </p:txBody>
      </p:sp>
      <p:sp>
        <p:nvSpPr>
          <p:cNvPr id="11" name="Rectangle 10"/>
          <p:cNvSpPr/>
          <p:nvPr/>
        </p:nvSpPr>
        <p:spPr>
          <a:xfrm>
            <a:off x="4833644" y="5903893"/>
            <a:ext cx="7368484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algn="ctr"/>
            <a:r>
              <a:rPr lang="en-US" sz="2000" b="1" dirty="0"/>
              <a:t>Favorite Feeder Food: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 </a:t>
            </a:r>
            <a:r>
              <a:rPr lang="en-US" b="1" dirty="0"/>
              <a:t> </a:t>
            </a:r>
            <a:r>
              <a:rPr lang="en-US" dirty="0"/>
              <a:t>sunflower </a:t>
            </a:r>
            <a:r>
              <a:rPr lang="en-US" dirty="0" smtClean="0"/>
              <a:t>seeds, </a:t>
            </a:r>
            <a:r>
              <a:rPr lang="en-US" dirty="0"/>
              <a:t>suet, peanuts, and other </a:t>
            </a:r>
            <a:r>
              <a:rPr lang="en-US" dirty="0" smtClean="0"/>
              <a:t>seeds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687" t="6181" r="5059" b="5077"/>
          <a:stretch/>
        </p:blipFill>
        <p:spPr>
          <a:xfrm>
            <a:off x="224853" y="2758799"/>
            <a:ext cx="4392117" cy="3306425"/>
          </a:xfrm>
          <a:prstGeom prst="rect">
            <a:avLst/>
          </a:prstGeom>
        </p:spPr>
      </p:pic>
      <p:pic>
        <p:nvPicPr>
          <p:cNvPr id="4" name="13 Tufted Titmouse Song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0704643" y="734471"/>
            <a:ext cx="693192" cy="693192"/>
          </a:xfrm>
          <a:prstGeom prst="rect">
            <a:avLst/>
          </a:prstGeom>
        </p:spPr>
      </p:pic>
      <p:pic>
        <p:nvPicPr>
          <p:cNvPr id="7" name="14 Tufted Titmouse Call">
            <a:hlinkClick r:id="" action="ppaction://media"/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1542426" y="1332070"/>
            <a:ext cx="606942" cy="6069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095982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26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7" fill="hold">
                      <p:stCondLst>
                        <p:cond delay="0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0" dur="20610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audio>
              <p:cMediaNode vol="80000">
                <p:cTn id="3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audio>
            <p:seq concurrent="1" nextAc="seek">
              <p:cTn id="32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3" fill="hold">
                      <p:stCondLst>
                        <p:cond delay="0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6" dur="9142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audio>
              <p:cMediaNode vol="80000">
                <p:cTn id="3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</p:childTnLst>
        </p:cTn>
      </p:par>
    </p:tnLst>
    <p:bldLst>
      <p:bldP spid="8" grpId="0"/>
      <p:bldP spid="9" grpId="0"/>
      <p:bldP spid="10" grpId="0"/>
      <p:bldP spid="11" grpId="0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Bird Resources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1" y="2336873"/>
            <a:ext cx="5572697" cy="821963"/>
          </a:xfrm>
        </p:spPr>
        <p:txBody>
          <a:bodyPr>
            <a:norm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C</a:t>
            </a:r>
            <a:r>
              <a:rPr lang="en-US" dirty="0">
                <a:hlinkClick r:id="rId2"/>
              </a:rPr>
              <a:t>ornell Lab of </a:t>
            </a:r>
            <a:r>
              <a:rPr lang="en-US" dirty="0" smtClean="0">
                <a:hlinkClick r:id="rId2"/>
              </a:rPr>
              <a:t>Ornithology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680321" y="2875202"/>
            <a:ext cx="6096000" cy="369332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hlinkClick r:id="rId3"/>
              </a:rPr>
              <a:t>Journey </a:t>
            </a:r>
            <a:r>
              <a:rPr lang="en-US" dirty="0" smtClean="0">
                <a:hlinkClick r:id="rId3"/>
              </a:rPr>
              <a:t>North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80321" y="3189189"/>
            <a:ext cx="6096000" cy="369332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Outdoor Alabama </a:t>
            </a:r>
            <a:r>
              <a:rPr lang="en-US" dirty="0">
                <a:hlinkClick r:id="rId4"/>
              </a:rPr>
              <a:t>Watchable </a:t>
            </a:r>
            <a:r>
              <a:rPr lang="en-US" dirty="0" smtClean="0">
                <a:hlinkClick r:id="rId4"/>
              </a:rPr>
              <a:t>Wildlife</a:t>
            </a:r>
            <a:endParaRPr lang="en-US" dirty="0">
              <a:hlinkClick r:id="rId4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680321" y="3558521"/>
            <a:ext cx="6096000" cy="369332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i="1" dirty="0"/>
              <a:t>Birds of Alabama </a:t>
            </a:r>
            <a:r>
              <a:rPr lang="en-US" dirty="0"/>
              <a:t>Stan </a:t>
            </a:r>
            <a:r>
              <a:rPr lang="en-US" dirty="0" err="1"/>
              <a:t>Tekeila</a:t>
            </a:r>
            <a:r>
              <a:rPr lang="en-US" dirty="0">
                <a:hlinkClick r:id="rId4"/>
              </a:rPr>
              <a:t> </a:t>
            </a: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680321" y="3872508"/>
            <a:ext cx="6653352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i="1" dirty="0"/>
              <a:t>National Audubon Society Field Guide to the </a:t>
            </a:r>
            <a:r>
              <a:rPr lang="en-US" i="1" dirty="0" smtClean="0"/>
              <a:t>Southeast</a:t>
            </a:r>
            <a:endParaRPr lang="en-US" i="1" dirty="0"/>
          </a:p>
        </p:txBody>
      </p:sp>
      <p:sp>
        <p:nvSpPr>
          <p:cNvPr id="13" name="Rectangle 12"/>
          <p:cNvSpPr/>
          <p:nvPr/>
        </p:nvSpPr>
        <p:spPr>
          <a:xfrm>
            <a:off x="680321" y="4244460"/>
            <a:ext cx="6096000" cy="923330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i="1" dirty="0"/>
              <a:t>Birding Apps: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 smtClean="0"/>
              <a:t>Merlin </a:t>
            </a:r>
            <a:r>
              <a:rPr lang="en-US" dirty="0"/>
              <a:t>Bird ID by Cornell Lab (free)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 err="1" smtClean="0"/>
              <a:t>eBird</a:t>
            </a:r>
            <a:r>
              <a:rPr lang="en-US" dirty="0" smtClean="0"/>
              <a:t> by Cornell Lab (free)</a:t>
            </a:r>
            <a:endParaRPr lang="en-US" dirty="0"/>
          </a:p>
        </p:txBody>
      </p:sp>
      <p:pic>
        <p:nvPicPr>
          <p:cNvPr id="14" name="Picture 1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33673" y="3009710"/>
            <a:ext cx="2036282" cy="2793008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52001" y="2231258"/>
            <a:ext cx="2248021" cy="4349912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0321" y="5197177"/>
            <a:ext cx="1480401" cy="1480401"/>
          </a:xfrm>
          <a:prstGeom prst="rect">
            <a:avLst/>
          </a:prstGeom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08881" y="5197177"/>
            <a:ext cx="2631824" cy="14804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226689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build="p"/>
      <p:bldP spid="9" grpId="0"/>
      <p:bldP spid="10" grpId="0"/>
      <p:bldP spid="11" grpId="0"/>
      <p:bldP spid="12" grpId="0"/>
      <p:bldP spid="13" grpId="0"/>
    </p:bldLst>
  </p:timing>
</p:sld>
</file>

<file path=ppt/theme/theme1.xml><?xml version="1.0" encoding="utf-8"?>
<a:theme xmlns:a="http://schemas.openxmlformats.org/drawingml/2006/main" name="Berlin">
  <a:themeElements>
    <a:clrScheme name="Red">
      <a:dk1>
        <a:sysClr val="windowText" lastClr="000000"/>
      </a:dk1>
      <a:lt1>
        <a:sysClr val="window" lastClr="FFFFFF"/>
      </a:lt1>
      <a:dk2>
        <a:srgbClr val="323232"/>
      </a:dk2>
      <a:lt2>
        <a:srgbClr val="E5C243"/>
      </a:lt2>
      <a:accent1>
        <a:srgbClr val="A5300F"/>
      </a:accent1>
      <a:accent2>
        <a:srgbClr val="D55816"/>
      </a:accent2>
      <a:accent3>
        <a:srgbClr val="E19825"/>
      </a:accent3>
      <a:accent4>
        <a:srgbClr val="B19C7D"/>
      </a:accent4>
      <a:accent5>
        <a:srgbClr val="7F5F52"/>
      </a:accent5>
      <a:accent6>
        <a:srgbClr val="B27D49"/>
      </a:accent6>
      <a:hlink>
        <a:srgbClr val="6B9F25"/>
      </a:hlink>
      <a:folHlink>
        <a:srgbClr val="B26B02"/>
      </a:folHlink>
    </a:clrScheme>
    <a:fontScheme name="Berlin">
      <a:majorFont>
        <a:latin typeface="Trebuchet MS" panose="020B060302020202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Berlin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100000"/>
                <a:lumMod val="110000"/>
              </a:schemeClr>
            </a:gs>
            <a:gs pos="100000">
              <a:schemeClr val="phClr">
                <a:tint val="70000"/>
                <a:satMod val="10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4000"/>
                <a:satMod val="103000"/>
                <a:lumMod val="102000"/>
              </a:schemeClr>
            </a:gs>
            <a:gs pos="50000">
              <a:schemeClr val="phClr">
                <a:shade val="100000"/>
                <a:satMod val="110000"/>
                <a:lumMod val="100000"/>
              </a:schemeClr>
            </a:gs>
            <a:gs pos="100000">
              <a:schemeClr val="phClr">
                <a:shade val="78000"/>
                <a:satMod val="120000"/>
                <a:lumMod val="99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6000"/>
                <a:shade val="100000"/>
                <a:hueMod val="270000"/>
                <a:satMod val="200000"/>
                <a:lumMod val="128000"/>
              </a:schemeClr>
            </a:gs>
            <a:gs pos="50000">
              <a:schemeClr val="phClr">
                <a:shade val="100000"/>
                <a:hueMod val="100000"/>
                <a:satMod val="110000"/>
                <a:lumMod val="130000"/>
              </a:schemeClr>
            </a:gs>
            <a:gs pos="100000">
              <a:schemeClr val="phClr">
                <a:shade val="78000"/>
                <a:hueMod val="44000"/>
                <a:satMod val="200000"/>
                <a:lumMod val="69000"/>
              </a:schemeClr>
            </a:gs>
          </a:gsLst>
          <a:lin ang="252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erlin" id="{7B5DBA9E-B069-418E-9360-A61BDD0615A4}" vid="{C0CBE056-4EF4-4D92-969E-947779DA7AA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TM04033917[[fn=Berlin]]</Template>
  <TotalTime>11117</TotalTime>
  <Words>2298</Words>
  <Application>Microsoft Office PowerPoint</Application>
  <PresentationFormat>Widescreen</PresentationFormat>
  <Paragraphs>230</Paragraphs>
  <Slides>29</Slides>
  <Notes>0</Notes>
  <HiddenSlides>0</HiddenSlides>
  <MMClips>11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29</vt:i4>
      </vt:variant>
    </vt:vector>
  </HeadingPairs>
  <TitlesOfParts>
    <vt:vector size="34" baseType="lpstr">
      <vt:lpstr>Arial</vt:lpstr>
      <vt:lpstr>Comic Sans MS</vt:lpstr>
      <vt:lpstr>Trebuchet MS</vt:lpstr>
      <vt:lpstr>Wingdings</vt:lpstr>
      <vt:lpstr>Berlin</vt:lpstr>
      <vt:lpstr>Birds &amp; Their Adaptations</vt:lpstr>
      <vt:lpstr>What are the characteristics or traits that make an organism a bird?</vt:lpstr>
      <vt:lpstr>How do biologists (scientists who study living organisms) group birds into different categories?</vt:lpstr>
      <vt:lpstr>PowerPoint Presentation</vt:lpstr>
      <vt:lpstr>Why do birds look different from each other?</vt:lpstr>
      <vt:lpstr>PowerPoint Presentation</vt:lpstr>
      <vt:lpstr>How does the color of birds’ feathers help them survive?</vt:lpstr>
      <vt:lpstr>PowerPoint Presentation</vt:lpstr>
      <vt:lpstr>How do birds’ feet look different from each other?                                                                       How do these differences help them survive?</vt:lpstr>
      <vt:lpstr>PowerPoint Presentation</vt:lpstr>
      <vt:lpstr>Are all birds’ beaks the same?</vt:lpstr>
      <vt:lpstr>PowerPoint Presentation</vt:lpstr>
      <vt:lpstr>How do birds’ legs look different from each other?                                                                       How do these differences help them survive?</vt:lpstr>
      <vt:lpstr>PowerPoint Presentation</vt:lpstr>
      <vt:lpstr>PowerPoint Presentation</vt:lpstr>
      <vt:lpstr>What types of bird species could we find living in our outdoor classroom?</vt:lpstr>
      <vt:lpstr>American Goldfinch</vt:lpstr>
      <vt:lpstr>American Robin</vt:lpstr>
      <vt:lpstr>Blue Jay</vt:lpstr>
      <vt:lpstr>Carolina Chickadee</vt:lpstr>
      <vt:lpstr>Carolina Wren</vt:lpstr>
      <vt:lpstr>Eastern Bluebird</vt:lpstr>
      <vt:lpstr>House Finch</vt:lpstr>
      <vt:lpstr>Northern Cardinal</vt:lpstr>
      <vt:lpstr>Northern Mockingbird</vt:lpstr>
      <vt:lpstr>Red-bellied Woodpecker</vt:lpstr>
      <vt:lpstr>Ruby-throated Hummingbird</vt:lpstr>
      <vt:lpstr>Tufted Titmouse</vt:lpstr>
      <vt:lpstr>Bird Resources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April Waltz</dc:creator>
  <cp:lastModifiedBy>April Waltz</cp:lastModifiedBy>
  <cp:revision>278</cp:revision>
  <dcterms:created xsi:type="dcterms:W3CDTF">2018-06-22T20:13:25Z</dcterms:created>
  <dcterms:modified xsi:type="dcterms:W3CDTF">2022-07-14T18:35:10Z</dcterms:modified>
</cp:coreProperties>
</file>