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73" r:id="rId3"/>
    <p:sldId id="294" r:id="rId4"/>
    <p:sldId id="296" r:id="rId5"/>
    <p:sldId id="297" r:id="rId6"/>
    <p:sldId id="300" r:id="rId7"/>
    <p:sldId id="279" r:id="rId8"/>
    <p:sldId id="280" r:id="rId9"/>
    <p:sldId id="281" r:id="rId10"/>
    <p:sldId id="282" r:id="rId11"/>
    <p:sldId id="283" r:id="rId12"/>
    <p:sldId id="292" r:id="rId13"/>
    <p:sldId id="284" r:id="rId14"/>
    <p:sldId id="287" r:id="rId15"/>
    <p:sldId id="285" r:id="rId16"/>
    <p:sldId id="288" r:id="rId17"/>
    <p:sldId id="298" r:id="rId18"/>
    <p:sldId id="290" r:id="rId19"/>
    <p:sldId id="289" r:id="rId20"/>
    <p:sldId id="299" r:id="rId21"/>
    <p:sldId id="301" r:id="rId22"/>
    <p:sldId id="295"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24" autoAdjust="0"/>
    <p:restoredTop sz="95000" autoAdjust="0"/>
  </p:normalViewPr>
  <p:slideViewPr>
    <p:cSldViewPr>
      <p:cViewPr>
        <p:scale>
          <a:sx n="85" d="100"/>
          <a:sy n="85" d="100"/>
        </p:scale>
        <p:origin x="96" y="-2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9/6/2022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9/6/2022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9/6/2022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9/6/2022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9/6/2022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9/6/2022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9/6/2022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9/6/2022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9/6/2022</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9/6/2022</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9/6/2022</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9/6/2022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9/6/2022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9/6/2022</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oxturtle.uncg.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512" y="533400"/>
            <a:ext cx="9829800" cy="2057400"/>
          </a:xfrm>
        </p:spPr>
        <p:txBody>
          <a:bodyPr/>
          <a:lstStyle/>
          <a:p>
            <a:r>
              <a:rPr lang="en-US" b="1" dirty="0"/>
              <a:t>Alabama Outdoor Classroom Box Turtle Research Program</a:t>
            </a:r>
            <a:endParaRPr lang="en-US" dirty="0"/>
          </a:p>
        </p:txBody>
      </p:sp>
      <p:sp>
        <p:nvSpPr>
          <p:cNvPr id="3" name="Subtitle 2"/>
          <p:cNvSpPr>
            <a:spLocks noGrp="1"/>
          </p:cNvSpPr>
          <p:nvPr>
            <p:ph type="subTitle" idx="1"/>
          </p:nvPr>
        </p:nvSpPr>
        <p:spPr>
          <a:xfrm>
            <a:off x="112712" y="4953000"/>
            <a:ext cx="11963400" cy="1905000"/>
          </a:xfrm>
        </p:spPr>
        <p:txBody>
          <a:bodyPr>
            <a:normAutofit/>
          </a:bodyPr>
          <a:lstStyle/>
          <a:p>
            <a:pPr algn="ctr"/>
            <a:r>
              <a:rPr lang="en-US" b="1" dirty="0">
                <a:solidFill>
                  <a:srgbClr val="C00000"/>
                </a:solidFill>
              </a:rPr>
              <a:t/>
            </a:r>
            <a:br>
              <a:rPr lang="en-US" b="1" dirty="0">
                <a:solidFill>
                  <a:srgbClr val="C00000"/>
                </a:solidFill>
              </a:rPr>
            </a:br>
            <a:r>
              <a:rPr lang="en-US" b="1" dirty="0">
                <a:solidFill>
                  <a:srgbClr val="C00000"/>
                </a:solidFill>
              </a:rPr>
              <a:t>Use these instructions to safely gather and record the data for your </a:t>
            </a:r>
          </a:p>
          <a:p>
            <a:pPr algn="ctr"/>
            <a:r>
              <a:rPr lang="en-US" b="1" i="1" dirty="0">
                <a:solidFill>
                  <a:srgbClr val="C00000"/>
                </a:solidFill>
              </a:rPr>
              <a:t>“Box Turtle Measurement &amp; Annuli Data Form“</a:t>
            </a:r>
            <a:r>
              <a:rPr lang="en-US" b="1" dirty="0">
                <a:solidFill>
                  <a:srgbClr val="C00000"/>
                </a:solidFill>
              </a:rPr>
              <a:t> in your </a:t>
            </a:r>
            <a:r>
              <a:rPr lang="en-US" b="1" i="1" dirty="0">
                <a:solidFill>
                  <a:srgbClr val="C00000"/>
                </a:solidFill>
              </a:rPr>
              <a:t>Box Turtle Research Folder</a:t>
            </a:r>
            <a:r>
              <a:rPr lang="en-US" b="1" dirty="0">
                <a:solidFill>
                  <a:srgbClr val="C00000"/>
                </a:solidFill>
              </a:rPr>
              <a:t> </a:t>
            </a:r>
          </a:p>
          <a:p>
            <a:pPr algn="ctr"/>
            <a:r>
              <a:rPr lang="en-US" b="1" dirty="0">
                <a:solidFill>
                  <a:srgbClr val="C00000"/>
                </a:solidFill>
              </a:rPr>
              <a:t>and in your online </a:t>
            </a:r>
            <a:r>
              <a:rPr lang="en-US" b="1" i="1" dirty="0">
                <a:solidFill>
                  <a:srgbClr val="C00000"/>
                </a:solidFill>
              </a:rPr>
              <a:t>“Measurement &amp; Annuli Data” </a:t>
            </a:r>
            <a:r>
              <a:rPr lang="en-US" b="1" dirty="0">
                <a:solidFill>
                  <a:srgbClr val="C00000"/>
                </a:solidFill>
              </a:rPr>
              <a:t>for each turtle.  </a:t>
            </a:r>
          </a:p>
          <a:p>
            <a:endParaRPr lang="en-US" b="1" dirty="0">
              <a:solidFill>
                <a:srgbClr val="C00000"/>
              </a:solidFill>
            </a:endParaRPr>
          </a:p>
        </p:txBody>
      </p:sp>
      <p:sp>
        <p:nvSpPr>
          <p:cNvPr id="4" name="TextBox 3">
            <a:extLst>
              <a:ext uri="{FF2B5EF4-FFF2-40B4-BE49-F238E27FC236}">
                <a16:creationId xmlns:a16="http://schemas.microsoft.com/office/drawing/2014/main" id="{C8128944-7BE8-47CC-9A0F-184D9556B73E}"/>
              </a:ext>
            </a:extLst>
          </p:cNvPr>
          <p:cNvSpPr txBox="1"/>
          <p:nvPr/>
        </p:nvSpPr>
        <p:spPr>
          <a:xfrm>
            <a:off x="722312" y="3187124"/>
            <a:ext cx="10744200" cy="646331"/>
          </a:xfrm>
          <a:prstGeom prst="rect">
            <a:avLst/>
          </a:prstGeom>
          <a:noFill/>
        </p:spPr>
        <p:txBody>
          <a:bodyPr wrap="square" rtlCol="0">
            <a:spAutoFit/>
          </a:bodyPr>
          <a:lstStyle/>
          <a:p>
            <a:pPr algn="ctr"/>
            <a:r>
              <a:rPr lang="en-US" sz="3600" b="1" dirty="0"/>
              <a:t>Instructions for Taking Measurement and Annuli Data</a:t>
            </a:r>
            <a:endParaRPr lang="en-US" sz="3600" dirty="0"/>
          </a:p>
        </p:txBody>
      </p:sp>
      <p:sp>
        <p:nvSpPr>
          <p:cNvPr id="5" name="TextBox 4"/>
          <p:cNvSpPr txBox="1"/>
          <p:nvPr/>
        </p:nvSpPr>
        <p:spPr>
          <a:xfrm flipH="1">
            <a:off x="2284412" y="4023895"/>
            <a:ext cx="7619999" cy="369332"/>
          </a:xfrm>
          <a:prstGeom prst="rect">
            <a:avLst/>
          </a:prstGeom>
          <a:solidFill>
            <a:srgbClr val="FFFF00"/>
          </a:solidFill>
        </p:spPr>
        <p:txBody>
          <a:bodyPr wrap="square" rtlCol="0">
            <a:spAutoFit/>
          </a:bodyPr>
          <a:lstStyle/>
          <a:p>
            <a:r>
              <a:rPr lang="en-US" i="1"/>
              <a:t>*Annuli Count </a:t>
            </a:r>
            <a:r>
              <a:rPr lang="en-US" b="1" i="1" u="sng"/>
              <a:t>is not required</a:t>
            </a:r>
            <a:r>
              <a:rPr lang="en-US" i="1"/>
              <a:t> for permit renewal. Measurement data </a:t>
            </a:r>
            <a:r>
              <a:rPr lang="en-US" b="1" i="1" u="sng"/>
              <a:t>is</a:t>
            </a:r>
            <a:r>
              <a:rPr lang="en-US" i="1"/>
              <a:t> required.</a:t>
            </a:r>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0BCF2-B124-45CA-B34C-1361F1D7B163}"/>
              </a:ext>
            </a:extLst>
          </p:cNvPr>
          <p:cNvSpPr>
            <a:spLocks noGrp="1"/>
          </p:cNvSpPr>
          <p:nvPr>
            <p:ph idx="1"/>
          </p:nvPr>
        </p:nvSpPr>
        <p:spPr>
          <a:xfrm>
            <a:off x="6780213" y="2971800"/>
            <a:ext cx="5105402" cy="3200400"/>
          </a:xfrm>
        </p:spPr>
        <p:txBody>
          <a:bodyPr/>
          <a:lstStyle/>
          <a:p>
            <a:pPr marL="0" indent="0" algn="ctr">
              <a:buNone/>
            </a:pPr>
            <a:r>
              <a:rPr lang="en-US" sz="2800" b="1" u="sng" dirty="0"/>
              <a:t>Width</a:t>
            </a:r>
          </a:p>
          <a:p>
            <a:pPr marL="0" indent="0" algn="ctr">
              <a:buNone/>
            </a:pPr>
            <a:r>
              <a:rPr lang="en-US" sz="2800" dirty="0"/>
              <a:t>Holding your turtle securely, stretch measuring tape from the left edge of the plastron across the center to the opposite edge. </a:t>
            </a:r>
            <a:endParaRPr lang="en-US" sz="2800" dirty="0" smtClean="0"/>
          </a:p>
          <a:p>
            <a:pPr marL="0" indent="0" algn="ctr">
              <a:buNone/>
            </a:pPr>
            <a:r>
              <a:rPr lang="en-US" sz="2800" dirty="0" smtClean="0"/>
              <a:t>Measure </a:t>
            </a:r>
            <a:r>
              <a:rPr lang="en-US" sz="2800" dirty="0"/>
              <a:t>at hinge, in centimeters.</a:t>
            </a:r>
          </a:p>
          <a:p>
            <a:pPr marL="0" indent="0">
              <a:buNone/>
            </a:pPr>
            <a:endParaRPr lang="en-US" dirty="0"/>
          </a:p>
        </p:txBody>
      </p:sp>
      <p:sp>
        <p:nvSpPr>
          <p:cNvPr id="4" name="TextBox 3">
            <a:extLst>
              <a:ext uri="{FF2B5EF4-FFF2-40B4-BE49-F238E27FC236}">
                <a16:creationId xmlns:a16="http://schemas.microsoft.com/office/drawing/2014/main" id="{E056F4A2-AE39-4D60-928A-E4ACBF8ABF89}"/>
              </a:ext>
            </a:extLst>
          </p:cNvPr>
          <p:cNvSpPr txBox="1"/>
          <p:nvPr/>
        </p:nvSpPr>
        <p:spPr>
          <a:xfrm>
            <a:off x="1549742" y="76200"/>
            <a:ext cx="9089348" cy="1631216"/>
          </a:xfrm>
          <a:prstGeom prst="rect">
            <a:avLst/>
          </a:prstGeom>
          <a:noFill/>
        </p:spPr>
        <p:txBody>
          <a:bodyPr wrap="none" rtlCol="0">
            <a:spAutoFit/>
          </a:bodyPr>
          <a:lstStyle/>
          <a:p>
            <a:pPr algn="ctr"/>
            <a:r>
              <a:rPr lang="en-US" sz="4000" b="1" dirty="0"/>
              <a:t>Measuring the Plastron (bottom of shell)</a:t>
            </a:r>
            <a:br>
              <a:rPr lang="en-US" sz="4000" b="1" dirty="0"/>
            </a:br>
            <a:r>
              <a:rPr lang="en-US" b="1" dirty="0"/>
              <a:t/>
            </a:r>
            <a:br>
              <a:rPr lang="en-US" b="1" dirty="0"/>
            </a:br>
            <a:r>
              <a:rPr lang="en-US" sz="2400" i="1" dirty="0"/>
              <a:t>Tools needed: soft measuring tape</a:t>
            </a:r>
            <a:endParaRPr lang="en-US" sz="2400" dirty="0"/>
          </a:p>
          <a:p>
            <a:endParaRPr lang="en-US" dirty="0"/>
          </a:p>
        </p:txBody>
      </p:sp>
      <p:pic>
        <p:nvPicPr>
          <p:cNvPr id="5" name="Picture 4">
            <a:extLst>
              <a:ext uri="{FF2B5EF4-FFF2-40B4-BE49-F238E27FC236}">
                <a16:creationId xmlns:a16="http://schemas.microsoft.com/office/drawing/2014/main" id="{B239A0FE-CF59-44A5-AFFE-D6DCCE685036}"/>
              </a:ext>
            </a:extLst>
          </p:cNvPr>
          <p:cNvPicPr/>
          <p:nvPr/>
        </p:nvPicPr>
        <p:blipFill rotWithShape="1">
          <a:blip r:embed="rId2" cstate="print">
            <a:extLst>
              <a:ext uri="{28A0092B-C50C-407E-A947-70E740481C1C}">
                <a14:useLocalDpi xmlns:a14="http://schemas.microsoft.com/office/drawing/2010/main" val="0"/>
              </a:ext>
            </a:extLst>
          </a:blip>
          <a:srcRect l="18721" t="10007" r="9188" b="15590"/>
          <a:stretch/>
        </p:blipFill>
        <p:spPr bwMode="auto">
          <a:xfrm rot="5400000">
            <a:off x="1255711" y="1257301"/>
            <a:ext cx="4267203" cy="6172202"/>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23F0CCF2-8B2A-47B0-B63C-27203A47B21D}"/>
              </a:ext>
            </a:extLst>
          </p:cNvPr>
          <p:cNvCxnSpPr>
            <a:cxnSpLocks/>
          </p:cNvCxnSpPr>
          <p:nvPr/>
        </p:nvCxnSpPr>
        <p:spPr>
          <a:xfrm>
            <a:off x="1293812" y="2667000"/>
            <a:ext cx="4419600" cy="3048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62F83A4-C544-49F1-8ABB-2299C3756782}"/>
              </a:ext>
            </a:extLst>
          </p:cNvPr>
          <p:cNvCxnSpPr>
            <a:cxnSpLocks/>
          </p:cNvCxnSpPr>
          <p:nvPr/>
        </p:nvCxnSpPr>
        <p:spPr>
          <a:xfrm flipV="1">
            <a:off x="1065212" y="5562600"/>
            <a:ext cx="4343400" cy="2286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29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66386-D2E9-47C5-9529-BB3E8A186974}"/>
              </a:ext>
            </a:extLst>
          </p:cNvPr>
          <p:cNvSpPr>
            <a:spLocks noGrp="1"/>
          </p:cNvSpPr>
          <p:nvPr>
            <p:ph idx="1"/>
          </p:nvPr>
        </p:nvSpPr>
        <p:spPr>
          <a:xfrm>
            <a:off x="6158753" y="1631216"/>
            <a:ext cx="6018213" cy="5127992"/>
          </a:xfrm>
        </p:spPr>
        <p:txBody>
          <a:bodyPr>
            <a:normAutofit fontScale="92500"/>
          </a:bodyPr>
          <a:lstStyle/>
          <a:p>
            <a:pPr marL="0" indent="0">
              <a:buNone/>
            </a:pPr>
            <a:r>
              <a:rPr lang="en-US" sz="2800" b="1" i="1" dirty="0"/>
              <a:t>Step 1:</a:t>
            </a:r>
            <a:r>
              <a:rPr lang="en-US" sz="2800" b="1" dirty="0"/>
              <a:t> </a:t>
            </a:r>
            <a:r>
              <a:rPr lang="en-US" sz="2800" dirty="0"/>
              <a:t>Carefully flip your turtle onto its back. Move quickly from this point on. </a:t>
            </a:r>
            <a:br>
              <a:rPr lang="en-US" sz="2800" dirty="0"/>
            </a:br>
            <a:r>
              <a:rPr lang="en-US" sz="2800" b="1" i="1" dirty="0"/>
              <a:t>Step 2:</a:t>
            </a:r>
            <a:r>
              <a:rPr lang="en-US" sz="2800" b="1" dirty="0"/>
              <a:t> </a:t>
            </a:r>
            <a:r>
              <a:rPr lang="en-US" sz="2800" dirty="0"/>
              <a:t>Place a popsicle stick across the turtle’s plastron along the hinge. </a:t>
            </a:r>
            <a:br>
              <a:rPr lang="en-US" sz="2800" dirty="0"/>
            </a:br>
            <a:r>
              <a:rPr lang="en-US" sz="2800" b="1" i="1" dirty="0"/>
              <a:t>Step 3:</a:t>
            </a:r>
            <a:r>
              <a:rPr lang="en-US" sz="2800" b="1" dirty="0"/>
              <a:t> </a:t>
            </a:r>
            <a:r>
              <a:rPr lang="en-US" sz="2800" dirty="0"/>
              <a:t>Place the level on top of the popsicle stick. </a:t>
            </a:r>
            <a:br>
              <a:rPr lang="en-US" sz="2800" dirty="0"/>
            </a:br>
            <a:r>
              <a:rPr lang="en-US" sz="2800" b="1" i="1" dirty="0"/>
              <a:t>Step 4:</a:t>
            </a:r>
            <a:r>
              <a:rPr lang="en-US" sz="2800" b="1" dirty="0"/>
              <a:t> </a:t>
            </a:r>
            <a:r>
              <a:rPr lang="en-US" sz="2800" dirty="0"/>
              <a:t>Once you have the stick and level secure, stand the ruler up vertically and measure the turtle’s height. </a:t>
            </a:r>
            <a:br>
              <a:rPr lang="en-US" sz="2800" dirty="0"/>
            </a:br>
            <a:r>
              <a:rPr lang="en-US" sz="2800" b="1" dirty="0"/>
              <a:t>Tip: </a:t>
            </a:r>
            <a:r>
              <a:rPr lang="en-US" sz="2800" dirty="0"/>
              <a:t>The turtle’s hinge usually correlates with the tallest point on the shell, so be sure you take your measurements from this point on the plastron.</a:t>
            </a:r>
            <a:br>
              <a:rPr lang="en-US" sz="2800" dirty="0"/>
            </a:br>
            <a:r>
              <a:rPr lang="en-US" sz="2800" dirty="0"/>
              <a:t>Measure in centimeters.   </a:t>
            </a:r>
            <a:endParaRPr lang="en-US" dirty="0"/>
          </a:p>
        </p:txBody>
      </p:sp>
      <p:sp>
        <p:nvSpPr>
          <p:cNvPr id="4" name="TextBox 3">
            <a:extLst>
              <a:ext uri="{FF2B5EF4-FFF2-40B4-BE49-F238E27FC236}">
                <a16:creationId xmlns:a16="http://schemas.microsoft.com/office/drawing/2014/main" id="{420A6D23-E2D6-4437-95E3-ABD66BD1FD98}"/>
              </a:ext>
            </a:extLst>
          </p:cNvPr>
          <p:cNvSpPr txBox="1"/>
          <p:nvPr/>
        </p:nvSpPr>
        <p:spPr>
          <a:xfrm>
            <a:off x="6170612" y="914400"/>
            <a:ext cx="45719"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B6C63947-183E-47F8-944A-5E09821E2238}"/>
              </a:ext>
            </a:extLst>
          </p:cNvPr>
          <p:cNvSpPr txBox="1"/>
          <p:nvPr/>
        </p:nvSpPr>
        <p:spPr>
          <a:xfrm>
            <a:off x="2843489" y="98792"/>
            <a:ext cx="6501845" cy="1631216"/>
          </a:xfrm>
          <a:prstGeom prst="rect">
            <a:avLst/>
          </a:prstGeom>
          <a:noFill/>
        </p:spPr>
        <p:txBody>
          <a:bodyPr wrap="none" rtlCol="0">
            <a:spAutoFit/>
          </a:bodyPr>
          <a:lstStyle/>
          <a:p>
            <a:pPr algn="ctr"/>
            <a:r>
              <a:rPr lang="en-US" sz="4000" b="1" dirty="0"/>
              <a:t>Measuring the Shell’s Height</a:t>
            </a:r>
            <a:r>
              <a:rPr lang="en-US" b="1" dirty="0"/>
              <a:t/>
            </a:r>
            <a:br>
              <a:rPr lang="en-US" b="1" dirty="0"/>
            </a:br>
            <a:r>
              <a:rPr lang="en-US" b="1" dirty="0"/>
              <a:t/>
            </a:r>
            <a:br>
              <a:rPr lang="en-US" b="1" dirty="0"/>
            </a:br>
            <a:r>
              <a:rPr lang="en-US" sz="2400" i="1" dirty="0"/>
              <a:t>Tools needed: Popsicle stick, level, and ruler</a:t>
            </a:r>
            <a:endParaRPr lang="en-US" sz="2400" dirty="0"/>
          </a:p>
          <a:p>
            <a:endParaRPr lang="en-US" dirty="0"/>
          </a:p>
        </p:txBody>
      </p:sp>
      <p:pic>
        <p:nvPicPr>
          <p:cNvPr id="6" name="Picture 5">
            <a:extLst>
              <a:ext uri="{FF2B5EF4-FFF2-40B4-BE49-F238E27FC236}">
                <a16:creationId xmlns:a16="http://schemas.microsoft.com/office/drawing/2014/main" id="{3B6A7D61-45DE-41CB-8632-B48324AD90B0}"/>
              </a:ext>
            </a:extLst>
          </p:cNvPr>
          <p:cNvPicPr/>
          <p:nvPr/>
        </p:nvPicPr>
        <p:blipFill rotWithShape="1">
          <a:blip r:embed="rId2" cstate="print">
            <a:extLst>
              <a:ext uri="{28A0092B-C50C-407E-A947-70E740481C1C}">
                <a14:useLocalDpi xmlns:a14="http://schemas.microsoft.com/office/drawing/2010/main" val="0"/>
              </a:ext>
            </a:extLst>
          </a:blip>
          <a:srcRect l="24107" t="26587" r="16468" b="18651"/>
          <a:stretch/>
        </p:blipFill>
        <p:spPr bwMode="auto">
          <a:xfrm>
            <a:off x="303215" y="1981200"/>
            <a:ext cx="5714999"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2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95F0-FAA5-4291-8FC1-2340116C9A55}"/>
              </a:ext>
            </a:extLst>
          </p:cNvPr>
          <p:cNvSpPr>
            <a:spLocks noGrp="1"/>
          </p:cNvSpPr>
          <p:nvPr>
            <p:ph type="title"/>
          </p:nvPr>
        </p:nvSpPr>
        <p:spPr>
          <a:xfrm>
            <a:off x="3617909" y="228600"/>
            <a:ext cx="4953001" cy="971939"/>
          </a:xfrm>
        </p:spPr>
        <p:txBody>
          <a:bodyPr>
            <a:normAutofit/>
          </a:bodyPr>
          <a:lstStyle/>
          <a:p>
            <a:pPr algn="ctr">
              <a:lnSpc>
                <a:spcPct val="100000"/>
              </a:lnSpc>
            </a:pPr>
            <a:r>
              <a:rPr lang="en-US" sz="4000" b="1" dirty="0">
                <a:latin typeface="Corbel" panose="020B0503020204020204" pitchFamily="34" charset="0"/>
                <a:ea typeface="Calibri" panose="020F0502020204030204" pitchFamily="34" charset="0"/>
                <a:cs typeface="Times New Roman" panose="02020603050405020304" pitchFamily="18" charset="0"/>
              </a:rPr>
              <a:t>Weighing your Turtle</a:t>
            </a:r>
            <a:endParaRPr lang="en-US" sz="4000" dirty="0">
              <a:latin typeface="Corbel" panose="020B0503020204020204" pitchFamily="34" charset="0"/>
            </a:endParaRPr>
          </a:p>
        </p:txBody>
      </p:sp>
      <p:sp>
        <p:nvSpPr>
          <p:cNvPr id="3" name="Content Placeholder 2">
            <a:extLst>
              <a:ext uri="{FF2B5EF4-FFF2-40B4-BE49-F238E27FC236}">
                <a16:creationId xmlns:a16="http://schemas.microsoft.com/office/drawing/2014/main" id="{D8287701-D7DA-435F-84DF-CF9B323ADB0B}"/>
              </a:ext>
            </a:extLst>
          </p:cNvPr>
          <p:cNvSpPr>
            <a:spLocks noGrp="1"/>
          </p:cNvSpPr>
          <p:nvPr>
            <p:ph idx="1"/>
          </p:nvPr>
        </p:nvSpPr>
        <p:spPr>
          <a:xfrm>
            <a:off x="722311" y="2362200"/>
            <a:ext cx="10744199" cy="3886200"/>
          </a:xfrm>
        </p:spPr>
        <p:txBody>
          <a:bodyPr>
            <a:normAutofit/>
          </a:bodyPr>
          <a:lstStyle/>
          <a:p>
            <a:pPr marL="0" indent="0" algn="ctr">
              <a:lnSpc>
                <a:spcPct val="100000"/>
              </a:lnSpc>
              <a:spcBef>
                <a:spcPts val="0"/>
              </a:spcBef>
              <a:buNone/>
            </a:pPr>
            <a:r>
              <a:rPr lang="en-US" sz="2800" dirty="0"/>
              <a:t>Tracking your turtle’s weight over time will not only allow you </a:t>
            </a:r>
          </a:p>
          <a:p>
            <a:pPr marL="0" indent="0" algn="ctr">
              <a:lnSpc>
                <a:spcPct val="100000"/>
              </a:lnSpc>
              <a:spcBef>
                <a:spcPts val="0"/>
              </a:spcBef>
              <a:buNone/>
            </a:pPr>
            <a:r>
              <a:rPr lang="en-US" sz="2800" dirty="0"/>
              <a:t>to track its growth, but also its health. </a:t>
            </a:r>
          </a:p>
          <a:p>
            <a:pPr marL="0" indent="0" algn="ctr">
              <a:buNone/>
            </a:pPr>
            <a:r>
              <a:rPr lang="en-US" sz="2800" dirty="0"/>
              <a:t>Some degree of weight loss during brumation or as seasons change is normal.  </a:t>
            </a:r>
            <a:r>
              <a:rPr lang="en-US" sz="2800" i="1" dirty="0"/>
              <a:t>However, your turtle should not lose more than 1% of its body weight per month. </a:t>
            </a:r>
            <a:r>
              <a:rPr lang="en-US" sz="2800" dirty="0"/>
              <a:t>Use this information to calculate how much your turtle could safely lose versus what it has </a:t>
            </a:r>
            <a:r>
              <a:rPr lang="en-US" sz="2800" dirty="0" smtClean="0"/>
              <a:t>lost at each weigh-in. </a:t>
            </a:r>
            <a:endParaRPr lang="en-US" sz="2800" dirty="0"/>
          </a:p>
          <a:p>
            <a:pPr marL="0" indent="0" algn="ctr">
              <a:buNone/>
            </a:pPr>
            <a:r>
              <a:rPr lang="en-US" sz="2800" dirty="0"/>
              <a:t>Depending on these numbers, you may need to visit a veterinarian. </a:t>
            </a:r>
            <a:endParaRPr lang="en-US" dirty="0"/>
          </a:p>
        </p:txBody>
      </p:sp>
    </p:spTree>
    <p:extLst>
      <p:ext uri="{BB962C8B-B14F-4D97-AF65-F5344CB8AC3E}">
        <p14:creationId xmlns:p14="http://schemas.microsoft.com/office/powerpoint/2010/main" val="29524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D40E8D-AA2C-4610-96EA-73BEA9A5F3A6}"/>
              </a:ext>
            </a:extLst>
          </p:cNvPr>
          <p:cNvSpPr/>
          <p:nvPr/>
        </p:nvSpPr>
        <p:spPr>
          <a:xfrm>
            <a:off x="3047997" y="-9418"/>
            <a:ext cx="6092825" cy="1520866"/>
          </a:xfrm>
          <a:prstGeom prst="rect">
            <a:avLst/>
          </a:prstGeom>
        </p:spPr>
        <p:txBody>
          <a:bodyPr>
            <a:spAutoFit/>
          </a:bodyPr>
          <a:lstStyle/>
          <a:p>
            <a:pPr algn="ctr">
              <a:lnSpc>
                <a:spcPct val="107000"/>
              </a:lnSpc>
              <a:spcAft>
                <a:spcPts val="800"/>
              </a:spcAft>
            </a:pPr>
            <a:r>
              <a:rPr lang="en-US" sz="4000" b="1" dirty="0">
                <a:latin typeface="Corbel" panose="020B0503020204020204" pitchFamily="34" charset="0"/>
                <a:ea typeface="Calibri" panose="020F0502020204030204" pitchFamily="34" charset="0"/>
                <a:cs typeface="Times New Roman" panose="02020603050405020304" pitchFamily="18" charset="0"/>
              </a:rPr>
              <a:t>Weighing the Turtle</a:t>
            </a: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800" i="1" dirty="0">
                <a:latin typeface="Calibri" panose="020F0502020204030204" pitchFamily="34" charset="0"/>
                <a:ea typeface="Calibri" panose="020F0502020204030204" pitchFamily="34" charset="0"/>
                <a:cs typeface="Times New Roman" panose="02020603050405020304" pitchFamily="18" charset="0"/>
              </a:rPr>
              <a:t>Tools needed: scale, bowl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726617AD-3B42-4598-B6B1-F96A4A454AC1}"/>
              </a:ext>
            </a:extLst>
          </p:cNvPr>
          <p:cNvPicPr/>
          <p:nvPr/>
        </p:nvPicPr>
        <p:blipFill rotWithShape="1">
          <a:blip r:embed="rId2" cstate="print">
            <a:extLst>
              <a:ext uri="{28A0092B-C50C-407E-A947-70E740481C1C}">
                <a14:useLocalDpi xmlns:a14="http://schemas.microsoft.com/office/drawing/2010/main" val="0"/>
              </a:ext>
            </a:extLst>
          </a:blip>
          <a:srcRect l="7716" t="2572" r="14661" b="1260"/>
          <a:stretch/>
        </p:blipFill>
        <p:spPr bwMode="auto">
          <a:xfrm rot="5400000">
            <a:off x="1563843" y="3902929"/>
            <a:ext cx="2968308" cy="289560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DC817499-558D-44B1-A4B9-33D9B158B19B}"/>
              </a:ext>
            </a:extLst>
          </p:cNvPr>
          <p:cNvPicPr/>
          <p:nvPr/>
        </p:nvPicPr>
        <p:blipFill rotWithShape="1">
          <a:blip r:embed="rId3" cstate="print">
            <a:extLst>
              <a:ext uri="{28A0092B-C50C-407E-A947-70E740481C1C}">
                <a14:useLocalDpi xmlns:a14="http://schemas.microsoft.com/office/drawing/2010/main" val="0"/>
              </a:ext>
            </a:extLst>
          </a:blip>
          <a:srcRect l="10416" t="10148" r="22705" b="4862"/>
          <a:stretch/>
        </p:blipFill>
        <p:spPr bwMode="auto">
          <a:xfrm rot="5400000">
            <a:off x="7656667" y="3905586"/>
            <a:ext cx="2968309" cy="2895599"/>
          </a:xfrm>
          <a:prstGeom prst="rect">
            <a:avLst/>
          </a:prstGeom>
          <a:ln>
            <a:no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85ABFDB6-7941-4122-86C4-F2B68E9109DF}"/>
              </a:ext>
            </a:extLst>
          </p:cNvPr>
          <p:cNvSpPr/>
          <p:nvPr/>
        </p:nvSpPr>
        <p:spPr>
          <a:xfrm>
            <a:off x="303212" y="1676400"/>
            <a:ext cx="5410200" cy="2000548"/>
          </a:xfrm>
          <a:prstGeom prst="rect">
            <a:avLst/>
          </a:prstGeom>
        </p:spPr>
        <p:txBody>
          <a:bodyPr wrap="square">
            <a:spAutoFit/>
          </a:bodyPr>
          <a:lstStyle/>
          <a:p>
            <a:pPr algn="ctr"/>
            <a:r>
              <a:rPr lang="en-US" sz="2800" b="1" i="1" dirty="0">
                <a:ea typeface="Calibri" panose="020F0502020204030204" pitchFamily="34" charset="0"/>
                <a:cs typeface="Times New Roman" panose="02020603050405020304" pitchFamily="18" charset="0"/>
              </a:rPr>
              <a:t>Step 1:</a:t>
            </a:r>
            <a:r>
              <a:rPr lang="en-US" sz="2800" b="1" dirty="0">
                <a:ea typeface="Calibri" panose="020F0502020204030204" pitchFamily="34" charset="0"/>
                <a:cs typeface="Times New Roman" panose="02020603050405020304" pitchFamily="18" charset="0"/>
              </a:rPr>
              <a:t> </a:t>
            </a:r>
            <a:endParaRPr lang="en-US" sz="2800" b="1" dirty="0"/>
          </a:p>
          <a:p>
            <a:r>
              <a:rPr lang="en-US" sz="2400" dirty="0">
                <a:ea typeface="Calibri" panose="020F0502020204030204" pitchFamily="34" charset="0"/>
                <a:cs typeface="Times New Roman" panose="02020603050405020304" pitchFamily="18" charset="0"/>
              </a:rPr>
              <a:t>Place scale on sturdy, solid surface. Press the “on/off” button to turn the scale on. The display screen should light up and show a zero. </a:t>
            </a:r>
            <a:endParaRPr lang="en-US" sz="2400" dirty="0"/>
          </a:p>
        </p:txBody>
      </p:sp>
      <p:sp>
        <p:nvSpPr>
          <p:cNvPr id="20" name="Rectangle 19">
            <a:extLst>
              <a:ext uri="{FF2B5EF4-FFF2-40B4-BE49-F238E27FC236}">
                <a16:creationId xmlns:a16="http://schemas.microsoft.com/office/drawing/2014/main" id="{9D98F0C5-95BA-40A5-8765-96B20FF5AF59}"/>
              </a:ext>
            </a:extLst>
          </p:cNvPr>
          <p:cNvSpPr/>
          <p:nvPr/>
        </p:nvSpPr>
        <p:spPr>
          <a:xfrm>
            <a:off x="6551612" y="1676400"/>
            <a:ext cx="5105400" cy="2431435"/>
          </a:xfrm>
          <a:prstGeom prst="rect">
            <a:avLst/>
          </a:prstGeom>
        </p:spPr>
        <p:txBody>
          <a:bodyPr wrap="square">
            <a:spAutoFit/>
          </a:bodyPr>
          <a:lstStyle/>
          <a:p>
            <a:pPr algn="ctr"/>
            <a:r>
              <a:rPr lang="en-US" sz="2800" b="1" i="1" dirty="0">
                <a:ea typeface="Calibri" panose="020F0502020204030204" pitchFamily="34" charset="0"/>
                <a:cs typeface="Times New Roman" panose="02020603050405020304" pitchFamily="18" charset="0"/>
              </a:rPr>
              <a:t>Step 2:</a:t>
            </a:r>
            <a:r>
              <a:rPr lang="en-US" sz="2800" b="1" dirty="0">
                <a:ea typeface="Calibri" panose="020F0502020204030204" pitchFamily="34" charset="0"/>
                <a:cs typeface="Times New Roman" panose="02020603050405020304" pitchFamily="18" charset="0"/>
              </a:rPr>
              <a:t> </a:t>
            </a:r>
          </a:p>
          <a:p>
            <a:r>
              <a:rPr lang="en-US" sz="2400" dirty="0">
                <a:ea typeface="Calibri" panose="020F0502020204030204" pitchFamily="34" charset="0"/>
                <a:cs typeface="Times New Roman" panose="02020603050405020304" pitchFamily="18" charset="0"/>
              </a:rPr>
              <a:t>Place the bowl on the scale and wait for reading of bowl’s weight. </a:t>
            </a:r>
            <a:r>
              <a:rPr lang="en-US" sz="2400" dirty="0"/>
              <a:t>Measure in grams. Press the “unit” button on right of screen to select “grams”.</a:t>
            </a:r>
          </a:p>
          <a:p>
            <a:endParaRPr lang="en-US" sz="2800" dirty="0"/>
          </a:p>
        </p:txBody>
      </p:sp>
      <p:sp>
        <p:nvSpPr>
          <p:cNvPr id="22" name="Oval 21">
            <a:extLst>
              <a:ext uri="{FF2B5EF4-FFF2-40B4-BE49-F238E27FC236}">
                <a16:creationId xmlns:a16="http://schemas.microsoft.com/office/drawing/2014/main" id="{48057412-821C-4F5E-9757-52292A6312D8}"/>
              </a:ext>
            </a:extLst>
          </p:cNvPr>
          <p:cNvSpPr/>
          <p:nvPr/>
        </p:nvSpPr>
        <p:spPr>
          <a:xfrm>
            <a:off x="1979612" y="5943600"/>
            <a:ext cx="838200" cy="534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648D2D50-8AEC-4862-B4B0-33A2823C6EF6}"/>
              </a:ext>
            </a:extLst>
          </p:cNvPr>
          <p:cNvSpPr/>
          <p:nvPr/>
        </p:nvSpPr>
        <p:spPr>
          <a:xfrm>
            <a:off x="9294812" y="6094528"/>
            <a:ext cx="838200" cy="534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580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D40E8D-AA2C-4610-96EA-73BEA9A5F3A6}"/>
              </a:ext>
            </a:extLst>
          </p:cNvPr>
          <p:cNvSpPr/>
          <p:nvPr/>
        </p:nvSpPr>
        <p:spPr>
          <a:xfrm>
            <a:off x="3047997" y="-9418"/>
            <a:ext cx="6092825" cy="1520866"/>
          </a:xfrm>
          <a:prstGeom prst="rect">
            <a:avLst/>
          </a:prstGeom>
        </p:spPr>
        <p:txBody>
          <a:bodyPr>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Weighing the Turtle</a:t>
            </a: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800" i="1" dirty="0">
                <a:latin typeface="Calibri" panose="020F0502020204030204" pitchFamily="34" charset="0"/>
                <a:ea typeface="Calibri" panose="020F0502020204030204" pitchFamily="34" charset="0"/>
                <a:cs typeface="Times New Roman" panose="02020603050405020304" pitchFamily="18" charset="0"/>
              </a:rPr>
              <a:t>Tools needed: scale, bowl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85ABFDB6-7941-4122-86C4-F2B68E9109DF}"/>
              </a:ext>
            </a:extLst>
          </p:cNvPr>
          <p:cNvSpPr/>
          <p:nvPr/>
        </p:nvSpPr>
        <p:spPr>
          <a:xfrm>
            <a:off x="31433" y="1553289"/>
            <a:ext cx="6062976" cy="2369880"/>
          </a:xfrm>
          <a:prstGeom prst="rect">
            <a:avLst/>
          </a:prstGeom>
        </p:spPr>
        <p:txBody>
          <a:bodyPr wrap="square">
            <a:spAutoFit/>
          </a:bodyPr>
          <a:lstStyle/>
          <a:p>
            <a:pPr algn="ctr"/>
            <a:r>
              <a:rPr lang="en-US" sz="2800" b="1" i="1" dirty="0"/>
              <a:t>Step 3:</a:t>
            </a:r>
            <a:r>
              <a:rPr lang="en-US" sz="2800" b="1" dirty="0"/>
              <a:t> </a:t>
            </a:r>
          </a:p>
          <a:p>
            <a:pPr algn="ctr"/>
            <a:r>
              <a:rPr lang="en-US" sz="2400" dirty="0"/>
              <a:t>Leave the bowl on the scale and press the “on/off” button again. The display screen should show a zero. Now the scale will measure only the turtle’s weight when you place it in the bowl.</a:t>
            </a:r>
          </a:p>
        </p:txBody>
      </p:sp>
      <p:sp>
        <p:nvSpPr>
          <p:cNvPr id="20" name="Rectangle 19">
            <a:extLst>
              <a:ext uri="{FF2B5EF4-FFF2-40B4-BE49-F238E27FC236}">
                <a16:creationId xmlns:a16="http://schemas.microsoft.com/office/drawing/2014/main" id="{9D98F0C5-95BA-40A5-8765-96B20FF5AF59}"/>
              </a:ext>
            </a:extLst>
          </p:cNvPr>
          <p:cNvSpPr/>
          <p:nvPr/>
        </p:nvSpPr>
        <p:spPr>
          <a:xfrm>
            <a:off x="6299832" y="1553289"/>
            <a:ext cx="5681980" cy="2708434"/>
          </a:xfrm>
          <a:prstGeom prst="rect">
            <a:avLst/>
          </a:prstGeom>
        </p:spPr>
        <p:txBody>
          <a:bodyPr wrap="square">
            <a:spAutoFit/>
          </a:bodyPr>
          <a:lstStyle/>
          <a:p>
            <a:pPr algn="ctr"/>
            <a:r>
              <a:rPr lang="en-US" sz="2800" b="1" i="1" dirty="0"/>
              <a:t>Step 4:</a:t>
            </a:r>
            <a:r>
              <a:rPr lang="en-US" sz="2800" b="1" dirty="0"/>
              <a:t> </a:t>
            </a:r>
          </a:p>
          <a:p>
            <a:pPr algn="ctr"/>
            <a:r>
              <a:rPr lang="en-US" sz="2400" dirty="0"/>
              <a:t>Place the turtle in the bowl to measure its weight. If your turtle is moving, the reading will fluctuate. The more still the turtle is, the more accurate the reading. </a:t>
            </a:r>
          </a:p>
          <a:p>
            <a:r>
              <a:rPr lang="en-US" dirty="0"/>
              <a:t/>
            </a:r>
            <a:br>
              <a:rPr lang="en-US" dirty="0"/>
            </a:br>
            <a:endParaRPr lang="en-US" sz="2800" dirty="0"/>
          </a:p>
        </p:txBody>
      </p:sp>
      <p:pic>
        <p:nvPicPr>
          <p:cNvPr id="8" name="Picture 7">
            <a:extLst>
              <a:ext uri="{FF2B5EF4-FFF2-40B4-BE49-F238E27FC236}">
                <a16:creationId xmlns:a16="http://schemas.microsoft.com/office/drawing/2014/main" id="{600B9196-158D-4B29-B734-7F8FC2C4B59B}"/>
              </a:ext>
            </a:extLst>
          </p:cNvPr>
          <p:cNvPicPr/>
          <p:nvPr/>
        </p:nvPicPr>
        <p:blipFill rotWithShape="1">
          <a:blip r:embed="rId2" cstate="print">
            <a:extLst>
              <a:ext uri="{28A0092B-C50C-407E-A947-70E740481C1C}">
                <a14:useLocalDpi xmlns:a14="http://schemas.microsoft.com/office/drawing/2010/main" val="0"/>
              </a:ext>
            </a:extLst>
          </a:blip>
          <a:srcRect l="16358" t="10467" r="16126" b="1950"/>
          <a:stretch/>
        </p:blipFill>
        <p:spPr bwMode="auto">
          <a:xfrm rot="5400000">
            <a:off x="1595505" y="3954381"/>
            <a:ext cx="2934831" cy="2819400"/>
          </a:xfrm>
          <a:prstGeom prst="rect">
            <a:avLst/>
          </a:prstGeom>
          <a:ln>
            <a:noFill/>
          </a:ln>
          <a:extLst>
            <a:ext uri="{53640926-AAD7-44D8-BBD7-CCE9431645EC}">
              <a14:shadowObscured xmlns:a14="http://schemas.microsoft.com/office/drawing/2010/main"/>
            </a:ext>
          </a:extLst>
        </p:spPr>
      </p:pic>
      <p:sp>
        <p:nvSpPr>
          <p:cNvPr id="22" name="Oval 21">
            <a:extLst>
              <a:ext uri="{FF2B5EF4-FFF2-40B4-BE49-F238E27FC236}">
                <a16:creationId xmlns:a16="http://schemas.microsoft.com/office/drawing/2014/main" id="{48057412-821C-4F5E-9757-52292A6312D8}"/>
              </a:ext>
            </a:extLst>
          </p:cNvPr>
          <p:cNvSpPr/>
          <p:nvPr/>
        </p:nvSpPr>
        <p:spPr>
          <a:xfrm>
            <a:off x="2209797" y="6096000"/>
            <a:ext cx="838200" cy="534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8437DBD2-A61E-4280-A09C-B1B0F49CEBD2}"/>
              </a:ext>
            </a:extLst>
          </p:cNvPr>
          <p:cNvPicPr/>
          <p:nvPr/>
        </p:nvPicPr>
        <p:blipFill rotWithShape="1">
          <a:blip r:embed="rId3" cstate="print">
            <a:extLst>
              <a:ext uri="{28A0092B-C50C-407E-A947-70E740481C1C}">
                <a14:useLocalDpi xmlns:a14="http://schemas.microsoft.com/office/drawing/2010/main" val="0"/>
              </a:ext>
            </a:extLst>
          </a:blip>
          <a:srcRect l="23191" t="16861" r="21548" b="13739"/>
          <a:stretch/>
        </p:blipFill>
        <p:spPr bwMode="auto">
          <a:xfrm rot="5400000">
            <a:off x="7643562" y="4066622"/>
            <a:ext cx="2934832" cy="25949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0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95F0-FAA5-4291-8FC1-2340116C9A55}"/>
              </a:ext>
            </a:extLst>
          </p:cNvPr>
          <p:cNvSpPr>
            <a:spLocks noGrp="1"/>
          </p:cNvSpPr>
          <p:nvPr>
            <p:ph type="title"/>
          </p:nvPr>
        </p:nvSpPr>
        <p:spPr>
          <a:xfrm>
            <a:off x="3656011" y="152400"/>
            <a:ext cx="4876801" cy="1048139"/>
          </a:xfrm>
        </p:spPr>
        <p:txBody>
          <a:bodyPr>
            <a:normAutofit/>
          </a:bodyPr>
          <a:lstStyle/>
          <a:p>
            <a:pPr algn="ctr"/>
            <a:r>
              <a:rPr lang="en-US" sz="4000" b="1" dirty="0">
                <a:ea typeface="Calibri" panose="020F0502020204030204" pitchFamily="34" charset="0"/>
                <a:cs typeface="Times New Roman" panose="02020603050405020304" pitchFamily="18" charset="0"/>
              </a:rPr>
              <a:t>Weighing the Turtle</a:t>
            </a:r>
            <a:endParaRPr lang="en-US" sz="4000" dirty="0"/>
          </a:p>
        </p:txBody>
      </p:sp>
      <p:sp>
        <p:nvSpPr>
          <p:cNvPr id="3" name="Content Placeholder 2">
            <a:extLst>
              <a:ext uri="{FF2B5EF4-FFF2-40B4-BE49-F238E27FC236}">
                <a16:creationId xmlns:a16="http://schemas.microsoft.com/office/drawing/2014/main" id="{D8287701-D7DA-435F-84DF-CF9B323ADB0B}"/>
              </a:ext>
            </a:extLst>
          </p:cNvPr>
          <p:cNvSpPr>
            <a:spLocks noGrp="1"/>
          </p:cNvSpPr>
          <p:nvPr>
            <p:ph idx="1"/>
          </p:nvPr>
        </p:nvSpPr>
        <p:spPr>
          <a:xfrm>
            <a:off x="1370012" y="2286000"/>
            <a:ext cx="8839200" cy="2667000"/>
          </a:xfrm>
        </p:spPr>
        <p:txBody>
          <a:bodyPr>
            <a:noAutofit/>
          </a:bodyPr>
          <a:lstStyle/>
          <a:p>
            <a:pPr marL="0" indent="0" algn="ctr">
              <a:buNone/>
            </a:pPr>
            <a:r>
              <a:rPr lang="en-US" sz="4000" b="1" dirty="0">
                <a:solidFill>
                  <a:srgbClr val="FF0000"/>
                </a:solidFill>
              </a:rPr>
              <a:t>Tip!</a:t>
            </a:r>
          </a:p>
          <a:p>
            <a:pPr marL="0" indent="0" algn="ctr">
              <a:buNone/>
            </a:pPr>
            <a:r>
              <a:rPr lang="en-US" sz="3600" dirty="0"/>
              <a:t>If your turtle is too squirmy, try to flip it on its back to immobilize it. </a:t>
            </a:r>
          </a:p>
          <a:p>
            <a:pPr marL="0" indent="0" algn="ctr">
              <a:buNone/>
            </a:pPr>
            <a:r>
              <a:rPr lang="en-US" sz="3600" dirty="0"/>
              <a:t>Remember that you must move quickly!</a:t>
            </a:r>
            <a:br>
              <a:rPr lang="en-US" sz="3600" dirty="0"/>
            </a:br>
            <a:endParaRPr lang="en-US" sz="3600" dirty="0"/>
          </a:p>
          <a:p>
            <a:endParaRPr lang="en-US" sz="3600" dirty="0"/>
          </a:p>
        </p:txBody>
      </p:sp>
    </p:spTree>
    <p:extLst>
      <p:ext uri="{BB962C8B-B14F-4D97-AF65-F5344CB8AC3E}">
        <p14:creationId xmlns:p14="http://schemas.microsoft.com/office/powerpoint/2010/main" val="266855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5380452" y="2340636"/>
            <a:ext cx="6589712" cy="4343400"/>
          </a:xfrm>
        </p:spPr>
        <p:txBody>
          <a:bodyPr>
            <a:normAutofit/>
          </a:bodyPr>
          <a:lstStyle/>
          <a:p>
            <a:pPr marL="0" indent="0">
              <a:buNone/>
            </a:pPr>
            <a:r>
              <a:rPr lang="en-US" sz="2800" dirty="0"/>
              <a:t>The plates on a turtle’s shell are called </a:t>
            </a:r>
            <a:r>
              <a:rPr lang="en-US" sz="2800" b="1" u="sng" dirty="0" err="1"/>
              <a:t>scutes</a:t>
            </a:r>
            <a:r>
              <a:rPr lang="en-US" sz="2800" dirty="0"/>
              <a:t>, on which you can see growth rings. </a:t>
            </a:r>
          </a:p>
          <a:p>
            <a:pPr marL="0" indent="0">
              <a:buNone/>
            </a:pPr>
            <a:r>
              <a:rPr lang="en-US" sz="2800" dirty="0"/>
              <a:t>These growth rings are called </a:t>
            </a:r>
            <a:r>
              <a:rPr lang="en-US" sz="2800" b="1" u="sng" dirty="0"/>
              <a:t>annuli</a:t>
            </a:r>
            <a:r>
              <a:rPr lang="en-US" sz="2800" dirty="0"/>
              <a:t>, and despite what many believe they do not represent one year of growth. They actually represent growth depending on resource availability, rainfall, and nesting activity (in females). </a:t>
            </a:r>
          </a:p>
        </p:txBody>
      </p:sp>
      <p:sp>
        <p:nvSpPr>
          <p:cNvPr id="4" name="Rectangle 3">
            <a:extLst>
              <a:ext uri="{FF2B5EF4-FFF2-40B4-BE49-F238E27FC236}">
                <a16:creationId xmlns:a16="http://schemas.microsoft.com/office/drawing/2014/main" id="{8E9A0C25-876A-4ADB-8AB3-EB1A1EF03E16}"/>
              </a:ext>
            </a:extLst>
          </p:cNvPr>
          <p:cNvSpPr/>
          <p:nvPr/>
        </p:nvSpPr>
        <p:spPr>
          <a:xfrm>
            <a:off x="2208212" y="304800"/>
            <a:ext cx="7391400" cy="1231234"/>
          </a:xfrm>
          <a:prstGeom prst="rect">
            <a:avLst/>
          </a:prstGeom>
        </p:spPr>
        <p:txBody>
          <a:bodyPr wrap="square">
            <a:spAutoFit/>
          </a:bodyPr>
          <a:lstStyle/>
          <a:p>
            <a:pPr algn="ctr">
              <a:lnSpc>
                <a:spcPct val="107000"/>
              </a:lnSpc>
              <a:spcAft>
                <a:spcPts val="800"/>
              </a:spcAft>
            </a:pPr>
            <a:r>
              <a:rPr lang="en-US" sz="4000" b="1" dirty="0">
                <a:ea typeface="Calibri" panose="020F0502020204030204" pitchFamily="34" charset="0"/>
                <a:cs typeface="Times New Roman" panose="02020603050405020304" pitchFamily="18" charset="0"/>
              </a:rPr>
              <a:t>Counting the Number of Annuli</a:t>
            </a:r>
            <a:endParaRPr lang="en-US" sz="4000" dirty="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3DDC6D2-0B89-4E77-9AF4-54A2D1297F1B}"/>
              </a:ext>
            </a:extLst>
          </p:cNvPr>
          <p:cNvPicPr/>
          <p:nvPr/>
        </p:nvPicPr>
        <p:blipFill rotWithShape="1">
          <a:blip r:embed="rId2">
            <a:extLst>
              <a:ext uri="{28A0092B-C50C-407E-A947-70E740481C1C}">
                <a14:useLocalDpi xmlns:a14="http://schemas.microsoft.com/office/drawing/2010/main" val="0"/>
              </a:ext>
            </a:extLst>
          </a:blip>
          <a:srcRect r="52214"/>
          <a:stretch/>
        </p:blipFill>
        <p:spPr bwMode="auto">
          <a:xfrm>
            <a:off x="227012" y="2074740"/>
            <a:ext cx="4838700" cy="4445330"/>
          </a:xfrm>
          <a:prstGeom prst="rect">
            <a:avLst/>
          </a:prstGeom>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46036FF7-212D-4E7C-8616-A3826F47B5BD}"/>
              </a:ext>
            </a:extLst>
          </p:cNvPr>
          <p:cNvGrpSpPr/>
          <p:nvPr/>
        </p:nvGrpSpPr>
        <p:grpSpPr>
          <a:xfrm>
            <a:off x="1065212" y="1965520"/>
            <a:ext cx="2743200" cy="838200"/>
            <a:chOff x="836612" y="2743200"/>
            <a:chExt cx="2743200" cy="838200"/>
          </a:xfrm>
        </p:grpSpPr>
        <p:cxnSp>
          <p:nvCxnSpPr>
            <p:cNvPr id="9" name="Straight Arrow Connector 8">
              <a:extLst>
                <a:ext uri="{FF2B5EF4-FFF2-40B4-BE49-F238E27FC236}">
                  <a16:creationId xmlns:a16="http://schemas.microsoft.com/office/drawing/2014/main" id="{0A6BA2A9-3F71-4F59-A28F-19FA664EEEC8}"/>
                </a:ext>
              </a:extLst>
            </p:cNvPr>
            <p:cNvCxnSpPr>
              <a:cxnSpLocks/>
            </p:cNvCxnSpPr>
            <p:nvPr/>
          </p:nvCxnSpPr>
          <p:spPr>
            <a:xfrm flipH="1">
              <a:off x="836612" y="2743200"/>
              <a:ext cx="13716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AD3D0E-940C-4D45-9171-1617857DECD8}"/>
                </a:ext>
              </a:extLst>
            </p:cNvPr>
            <p:cNvCxnSpPr>
              <a:cxnSpLocks/>
            </p:cNvCxnSpPr>
            <p:nvPr/>
          </p:nvCxnSpPr>
          <p:spPr>
            <a:xfrm>
              <a:off x="2208212" y="2743200"/>
              <a:ext cx="13716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F60767E-E2EC-4EA6-9169-A0AD64F175A7}"/>
              </a:ext>
            </a:extLst>
          </p:cNvPr>
          <p:cNvSpPr txBox="1"/>
          <p:nvPr/>
        </p:nvSpPr>
        <p:spPr>
          <a:xfrm>
            <a:off x="1065212" y="1605332"/>
            <a:ext cx="3025187" cy="400110"/>
          </a:xfrm>
          <a:prstGeom prst="rect">
            <a:avLst/>
          </a:prstGeom>
          <a:noFill/>
          <a:ln>
            <a:noFill/>
          </a:ln>
        </p:spPr>
        <p:txBody>
          <a:bodyPr wrap="none" rtlCol="0">
            <a:spAutoFit/>
          </a:bodyPr>
          <a:lstStyle/>
          <a:p>
            <a:r>
              <a:rPr lang="en-US" sz="2000" b="1" dirty="0" err="1">
                <a:solidFill>
                  <a:schemeClr val="tx2"/>
                </a:solidFill>
              </a:rPr>
              <a:t>Scutes</a:t>
            </a:r>
            <a:r>
              <a:rPr lang="en-US" sz="2000" b="1" dirty="0">
                <a:solidFill>
                  <a:schemeClr val="tx2"/>
                </a:solidFill>
              </a:rPr>
              <a:t> are defined plates.</a:t>
            </a:r>
          </a:p>
        </p:txBody>
      </p:sp>
      <p:sp>
        <p:nvSpPr>
          <p:cNvPr id="14" name="TextBox 13">
            <a:extLst>
              <a:ext uri="{FF2B5EF4-FFF2-40B4-BE49-F238E27FC236}">
                <a16:creationId xmlns:a16="http://schemas.microsoft.com/office/drawing/2014/main" id="{3A04F607-75D2-4114-BBE8-6A9101B0D6F3}"/>
              </a:ext>
            </a:extLst>
          </p:cNvPr>
          <p:cNvSpPr txBox="1"/>
          <p:nvPr/>
        </p:nvSpPr>
        <p:spPr>
          <a:xfrm>
            <a:off x="1556118" y="3079992"/>
            <a:ext cx="1761388" cy="3139321"/>
          </a:xfrm>
          <a:prstGeom prst="rect">
            <a:avLst/>
          </a:prstGeom>
          <a:solidFill>
            <a:schemeClr val="bg1"/>
          </a:solidFill>
        </p:spPr>
        <p:txBody>
          <a:bodyPr wrap="square" rtlCol="0">
            <a:spAutoFit/>
          </a:bodyPr>
          <a:lstStyle/>
          <a:p>
            <a:pPr algn="ctr"/>
            <a:r>
              <a:rPr lang="en-US" b="1" dirty="0">
                <a:solidFill>
                  <a:schemeClr val="tx2"/>
                </a:solidFill>
              </a:rPr>
              <a:t>Within each </a:t>
            </a:r>
            <a:r>
              <a:rPr lang="en-US" b="1" dirty="0" err="1">
                <a:solidFill>
                  <a:schemeClr val="tx2"/>
                </a:solidFill>
              </a:rPr>
              <a:t>scute</a:t>
            </a:r>
            <a:r>
              <a:rPr lang="en-US" b="1" dirty="0">
                <a:solidFill>
                  <a:schemeClr val="tx2"/>
                </a:solidFill>
              </a:rPr>
              <a:t>, the natal </a:t>
            </a:r>
            <a:r>
              <a:rPr lang="en-US" b="1" dirty="0" err="1">
                <a:solidFill>
                  <a:schemeClr val="tx2"/>
                </a:solidFill>
              </a:rPr>
              <a:t>scute</a:t>
            </a:r>
            <a:r>
              <a:rPr lang="en-US" b="1" dirty="0">
                <a:solidFill>
                  <a:schemeClr val="tx2"/>
                </a:solidFill>
              </a:rPr>
              <a:t> (labelled </a:t>
            </a:r>
            <a:r>
              <a:rPr lang="en-US" b="1" dirty="0" smtClean="0">
                <a:solidFill>
                  <a:schemeClr val="tx2"/>
                </a:solidFill>
              </a:rPr>
              <a:t>“0”) </a:t>
            </a:r>
            <a:r>
              <a:rPr lang="en-US" b="1" dirty="0">
                <a:solidFill>
                  <a:schemeClr val="tx2"/>
                </a:solidFill>
              </a:rPr>
              <a:t>can be identified as in the diagram. This image over simplifies the clarity of the rings and their distinctiveness. </a:t>
            </a:r>
            <a:endParaRPr lang="en-US" dirty="0"/>
          </a:p>
        </p:txBody>
      </p:sp>
      <p:sp>
        <p:nvSpPr>
          <p:cNvPr id="15" name="TextBox 14">
            <a:extLst>
              <a:ext uri="{FF2B5EF4-FFF2-40B4-BE49-F238E27FC236}">
                <a16:creationId xmlns:a16="http://schemas.microsoft.com/office/drawing/2014/main" id="{6FF69AB7-8FB3-468F-81BE-0EFE94B5B4D4}"/>
              </a:ext>
            </a:extLst>
          </p:cNvPr>
          <p:cNvSpPr txBox="1"/>
          <p:nvPr/>
        </p:nvSpPr>
        <p:spPr>
          <a:xfrm>
            <a:off x="684212" y="6465083"/>
            <a:ext cx="4953000" cy="369332"/>
          </a:xfrm>
          <a:prstGeom prst="rect">
            <a:avLst/>
          </a:prstGeom>
          <a:noFill/>
        </p:spPr>
        <p:txBody>
          <a:bodyPr wrap="square" rtlCol="0">
            <a:spAutoFit/>
          </a:bodyPr>
          <a:lstStyle/>
          <a:p>
            <a:r>
              <a:rPr lang="en-US" dirty="0">
                <a:solidFill>
                  <a:schemeClr val="tx2"/>
                </a:solidFill>
              </a:rPr>
              <a:t>Image source: https://boxturtle.uncg.edu/</a:t>
            </a:r>
          </a:p>
        </p:txBody>
      </p:sp>
    </p:spTree>
    <p:extLst>
      <p:ext uri="{BB962C8B-B14F-4D97-AF65-F5344CB8AC3E}">
        <p14:creationId xmlns:p14="http://schemas.microsoft.com/office/powerpoint/2010/main" val="425604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418306" y="2667000"/>
            <a:ext cx="11352212" cy="2590800"/>
          </a:xfrm>
        </p:spPr>
        <p:txBody>
          <a:bodyPr>
            <a:normAutofit/>
          </a:bodyPr>
          <a:lstStyle/>
          <a:p>
            <a:pPr marL="0" indent="0" algn="ctr">
              <a:buNone/>
            </a:pPr>
            <a:r>
              <a:rPr lang="en-US" sz="2800" dirty="0"/>
              <a:t>Turtles with worn or smooth areas on the shell are thought to be older than other turtles of the same size with unworn </a:t>
            </a:r>
            <a:r>
              <a:rPr lang="en-US" sz="2800" dirty="0" err="1"/>
              <a:t>scutes</a:t>
            </a:r>
            <a:r>
              <a:rPr lang="en-US" sz="2800" dirty="0"/>
              <a:t> and clearly defined annuli, though this is uncertain. </a:t>
            </a:r>
          </a:p>
          <a:p>
            <a:pPr marL="0" indent="0" algn="ctr">
              <a:buNone/>
            </a:pPr>
            <a:r>
              <a:rPr lang="en-US" sz="2800" dirty="0"/>
              <a:t>A smooth shell may have been worn down by friction of the soil, sand, or forest debris in the same way sandpaper smooths rough surfaces. </a:t>
            </a:r>
            <a:endParaRPr lang="en-US" dirty="0"/>
          </a:p>
        </p:txBody>
      </p:sp>
      <p:sp>
        <p:nvSpPr>
          <p:cNvPr id="4" name="Rectangle 3">
            <a:extLst>
              <a:ext uri="{FF2B5EF4-FFF2-40B4-BE49-F238E27FC236}">
                <a16:creationId xmlns:a16="http://schemas.microsoft.com/office/drawing/2014/main" id="{8E9A0C25-876A-4ADB-8AB3-EB1A1EF03E16}"/>
              </a:ext>
            </a:extLst>
          </p:cNvPr>
          <p:cNvSpPr/>
          <p:nvPr/>
        </p:nvSpPr>
        <p:spPr>
          <a:xfrm>
            <a:off x="2208212" y="304800"/>
            <a:ext cx="7391400" cy="1231234"/>
          </a:xfrm>
          <a:prstGeom prst="rect">
            <a:avLst/>
          </a:prstGeom>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Counting the Number of Annuli</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48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1027906" y="2133600"/>
            <a:ext cx="10133012" cy="4419600"/>
          </a:xfrm>
        </p:spPr>
        <p:txBody>
          <a:bodyPr>
            <a:normAutofit fontScale="92500" lnSpcReduction="10000"/>
          </a:bodyPr>
          <a:lstStyle/>
          <a:p>
            <a:pPr marL="0" indent="0">
              <a:buNone/>
            </a:pPr>
            <a:r>
              <a:rPr lang="en-US" sz="3500" dirty="0" smtClean="0"/>
              <a:t>Counting </a:t>
            </a:r>
            <a:r>
              <a:rPr lang="en-US" sz="3500" dirty="0"/>
              <a:t>annuli can be very tricky, as the rings are not always clear and defined, and they can change over time. Therefore, annuli counts cannot be trusted as accurate estimates of age and photos are important for comparison and re-evaluation of annuli counts in the future</a:t>
            </a:r>
            <a:r>
              <a:rPr lang="en-US" sz="3500" dirty="0" smtClean="0"/>
              <a:t>.</a:t>
            </a:r>
          </a:p>
          <a:p>
            <a:pPr marL="0" indent="0">
              <a:buNone/>
            </a:pPr>
            <a:r>
              <a:rPr lang="en-US" sz="3500" dirty="0"/>
              <a:t>While these rings are not a great indicator of the turtle’s age, the information is still valuable because one day we might know more about what these annuli really mean for turtles in the wild. At that point, we will have data points to contribute to </a:t>
            </a:r>
            <a:r>
              <a:rPr lang="en-US" sz="3500" dirty="0" smtClean="0"/>
              <a:t>research.</a:t>
            </a:r>
            <a:endParaRPr lang="en-US" sz="3500" dirty="0"/>
          </a:p>
          <a:p>
            <a:endParaRPr lang="en-US" dirty="0"/>
          </a:p>
        </p:txBody>
      </p:sp>
      <p:sp>
        <p:nvSpPr>
          <p:cNvPr id="4" name="Rectangle 3">
            <a:extLst>
              <a:ext uri="{FF2B5EF4-FFF2-40B4-BE49-F238E27FC236}">
                <a16:creationId xmlns:a16="http://schemas.microsoft.com/office/drawing/2014/main" id="{8E9A0C25-876A-4ADB-8AB3-EB1A1EF03E16}"/>
              </a:ext>
            </a:extLst>
          </p:cNvPr>
          <p:cNvSpPr/>
          <p:nvPr/>
        </p:nvSpPr>
        <p:spPr>
          <a:xfrm>
            <a:off x="2208212" y="304800"/>
            <a:ext cx="7391400" cy="2009974"/>
          </a:xfrm>
          <a:prstGeom prst="rect">
            <a:avLst/>
          </a:prstGeom>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Counting the Number of </a:t>
            </a:r>
            <a:r>
              <a:rPr lang="en-US" sz="4000" b="1" dirty="0" smtClean="0">
                <a:latin typeface="Calibri" panose="020F0502020204030204" pitchFamily="34" charset="0"/>
                <a:ea typeface="Calibri" panose="020F0502020204030204" pitchFamily="34" charset="0"/>
                <a:cs typeface="Times New Roman" panose="02020603050405020304" pitchFamily="18" charset="0"/>
              </a:rPr>
              <a:t>Annuli</a:t>
            </a:r>
          </a:p>
          <a:p>
            <a:pPr algn="ctr">
              <a:lnSpc>
                <a:spcPct val="107000"/>
              </a:lnSpc>
              <a:spcAft>
                <a:spcPts val="8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503612" y="1034534"/>
            <a:ext cx="6323013" cy="369332"/>
          </a:xfrm>
          <a:prstGeom prst="rect">
            <a:avLst/>
          </a:prstGeom>
        </p:spPr>
        <p:txBody>
          <a:bodyPr wrap="square">
            <a:spAutoFit/>
          </a:bodyPr>
          <a:lstStyle/>
          <a:p>
            <a:r>
              <a:rPr lang="en-US"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*Annuli Count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is not required</a:t>
            </a:r>
            <a:r>
              <a:rPr lang="en-US"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for permit </a:t>
            </a:r>
            <a:r>
              <a:rPr lang="en-US" i="1"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renewal.</a:t>
            </a:r>
            <a:endParaRPr lang="en-US" dirty="0"/>
          </a:p>
        </p:txBody>
      </p:sp>
    </p:spTree>
    <p:extLst>
      <p:ext uri="{BB962C8B-B14F-4D97-AF65-F5344CB8AC3E}">
        <p14:creationId xmlns:p14="http://schemas.microsoft.com/office/powerpoint/2010/main" val="14347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9A0C25-876A-4ADB-8AB3-EB1A1EF03E16}"/>
              </a:ext>
            </a:extLst>
          </p:cNvPr>
          <p:cNvSpPr/>
          <p:nvPr/>
        </p:nvSpPr>
        <p:spPr>
          <a:xfrm>
            <a:off x="2208212" y="304800"/>
            <a:ext cx="7391400" cy="1231234"/>
          </a:xfrm>
          <a:prstGeom prst="rect">
            <a:avLst/>
          </a:prstGeom>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Counting the Number of Annuli</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243546A-6C59-4AB0-A80E-A1733439DB4E}"/>
              </a:ext>
            </a:extLst>
          </p:cNvPr>
          <p:cNvSpPr txBox="1"/>
          <p:nvPr/>
        </p:nvSpPr>
        <p:spPr>
          <a:xfrm>
            <a:off x="6657665" y="1649950"/>
            <a:ext cx="5550272" cy="5622693"/>
          </a:xfrm>
          <a:prstGeom prst="rect">
            <a:avLst/>
          </a:prstGeom>
          <a:noFill/>
        </p:spPr>
        <p:txBody>
          <a:bodyPr wrap="square" rtlCol="0">
            <a:spAutoFit/>
          </a:bodyPr>
          <a:lstStyle/>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It is very important that you are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consistent</a:t>
            </a:r>
            <a:r>
              <a:rPr lang="en-US" sz="2200" dirty="0">
                <a:effectLst/>
                <a:latin typeface="Calibri" panose="020F0502020204030204" pitchFamily="34" charset="0"/>
                <a:ea typeface="Calibri" panose="020F0502020204030204" pitchFamily="34" charset="0"/>
                <a:cs typeface="Times New Roman" panose="02020603050405020304" pitchFamily="18" charset="0"/>
              </a:rPr>
              <a:t> in what you count as an annulus. </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 This cluster of annuli shows that some rings are much shallower than others.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You could count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these as 1 annulus.</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b) This cluster of annuli also has rings much shallower than others, so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you </a:t>
            </a:r>
            <a:r>
              <a:rPr lang="en-US" sz="2200" dirty="0" err="1" smtClean="0">
                <a:effectLst/>
                <a:latin typeface="Calibri" panose="020F0502020204030204" pitchFamily="34" charset="0"/>
                <a:ea typeface="Calibri" panose="020F0502020204030204" pitchFamily="34" charset="0"/>
                <a:cs typeface="Times New Roman" panose="02020603050405020304" pitchFamily="18" charset="0"/>
              </a:rPr>
              <a:t>couldcount</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these as 1 annulus.</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c) If </a:t>
            </a:r>
            <a:r>
              <a:rPr lang="en-US" sz="2200" dirty="0" smtClean="0">
                <a:latin typeface="Calibri" panose="020F0502020204030204" pitchFamily="34" charset="0"/>
                <a:ea typeface="Calibri" panose="020F0502020204030204" pitchFamily="34" charset="0"/>
                <a:cs typeface="Times New Roman" panose="02020603050405020304" pitchFamily="18" charset="0"/>
              </a:rPr>
              <a:t>you</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continue to only count the annuli with deeper ridges, then this cluster could be counted as 12 annuli.</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final annuli count for this scute would be 14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rings if you qualified annuli as we did above.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7" name="TextBox 6">
            <a:extLst>
              <a:ext uri="{FF2B5EF4-FFF2-40B4-BE49-F238E27FC236}">
                <a16:creationId xmlns:a16="http://schemas.microsoft.com/office/drawing/2014/main" id="{7D856CF9-76A9-4C1D-83F4-29A32DB82965}"/>
              </a:ext>
            </a:extLst>
          </p:cNvPr>
          <p:cNvSpPr txBox="1"/>
          <p:nvPr/>
        </p:nvSpPr>
        <p:spPr>
          <a:xfrm>
            <a:off x="1346838" y="6431962"/>
            <a:ext cx="4191000" cy="369332"/>
          </a:xfrm>
          <a:prstGeom prst="rect">
            <a:avLst/>
          </a:prstGeom>
          <a:noFill/>
        </p:spPr>
        <p:txBody>
          <a:bodyPr wrap="square" rtlCol="0">
            <a:spAutoFit/>
          </a:bodyPr>
          <a:lstStyle/>
          <a:p>
            <a:r>
              <a:rPr lang="en-US" dirty="0">
                <a:solidFill>
                  <a:schemeClr val="tx2"/>
                </a:solidFill>
              </a:rPr>
              <a:t>Image source: </a:t>
            </a:r>
            <a:r>
              <a:rPr lang="en-US" dirty="0">
                <a:solidFill>
                  <a:schemeClr val="tx2"/>
                </a:solidFill>
                <a:hlinkClick r:id="rId2">
                  <a:extLst>
                    <a:ext uri="{A12FA001-AC4F-418D-AE19-62706E023703}">
                      <ahyp:hlinkClr xmlns="" xmlns:ahyp="http://schemas.microsoft.com/office/drawing/2018/hyperlinkcolor" val="tx"/>
                    </a:ext>
                  </a:extLst>
                </a:hlinkClick>
              </a:rPr>
              <a:t>https://boxturtle.uncg.edu/</a:t>
            </a:r>
            <a:endParaRPr lang="en-US" dirty="0"/>
          </a:p>
        </p:txBody>
      </p:sp>
      <p:pic>
        <p:nvPicPr>
          <p:cNvPr id="11" name="Picture 10">
            <a:extLst>
              <a:ext uri="{FF2B5EF4-FFF2-40B4-BE49-F238E27FC236}">
                <a16:creationId xmlns:a16="http://schemas.microsoft.com/office/drawing/2014/main" id="{89FECE13-E523-43BE-B9FF-6754746B1B0B}"/>
              </a:ext>
            </a:extLst>
          </p:cNvPr>
          <p:cNvPicPr>
            <a:picLocks noChangeAspect="1"/>
          </p:cNvPicPr>
          <p:nvPr/>
        </p:nvPicPr>
        <p:blipFill rotWithShape="1">
          <a:blip r:embed="rId3">
            <a:extLst>
              <a:ext uri="{28A0092B-C50C-407E-A947-70E740481C1C}">
                <a14:useLocalDpi xmlns:a14="http://schemas.microsoft.com/office/drawing/2010/main" val="0"/>
              </a:ext>
            </a:extLst>
          </a:blip>
          <a:srcRect r="41813"/>
          <a:stretch/>
        </p:blipFill>
        <p:spPr bwMode="auto">
          <a:xfrm>
            <a:off x="227012" y="2078797"/>
            <a:ext cx="6430652" cy="4293650"/>
          </a:xfrm>
          <a:prstGeom prst="rect">
            <a:avLst/>
          </a:prstGeom>
          <a:ln>
            <a:noFill/>
          </a:ln>
          <a:extLst>
            <a:ext uri="{53640926-AAD7-44D8-BBD7-CCE9431645EC}">
              <a14:shadowObscured xmlns:a14="http://schemas.microsoft.com/office/drawing/2010/main"/>
            </a:ext>
          </a:extLst>
        </p:spPr>
      </p:pic>
      <p:sp>
        <p:nvSpPr>
          <p:cNvPr id="12" name="Text Box 2">
            <a:extLst>
              <a:ext uri="{FF2B5EF4-FFF2-40B4-BE49-F238E27FC236}">
                <a16:creationId xmlns:a16="http://schemas.microsoft.com/office/drawing/2014/main" id="{90E67DD0-6F08-4512-BB99-085F9C668BF0}"/>
              </a:ext>
            </a:extLst>
          </p:cNvPr>
          <p:cNvSpPr txBox="1"/>
          <p:nvPr/>
        </p:nvSpPr>
        <p:spPr>
          <a:xfrm>
            <a:off x="6021142" y="2377798"/>
            <a:ext cx="487802" cy="478401"/>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8">
            <a:extLst>
              <a:ext uri="{FF2B5EF4-FFF2-40B4-BE49-F238E27FC236}">
                <a16:creationId xmlns:a16="http://schemas.microsoft.com/office/drawing/2014/main" id="{5D145DDF-E3FF-408A-992B-F502550402B7}"/>
              </a:ext>
            </a:extLst>
          </p:cNvPr>
          <p:cNvSpPr txBox="1"/>
          <p:nvPr/>
        </p:nvSpPr>
        <p:spPr>
          <a:xfrm>
            <a:off x="6021142" y="3238920"/>
            <a:ext cx="487802" cy="478401"/>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1">
            <a:extLst>
              <a:ext uri="{FF2B5EF4-FFF2-40B4-BE49-F238E27FC236}">
                <a16:creationId xmlns:a16="http://schemas.microsoft.com/office/drawing/2014/main" id="{E6DEBF6F-B792-48D9-90F5-BBF6DC0CC31A}"/>
              </a:ext>
            </a:extLst>
          </p:cNvPr>
          <p:cNvSpPr txBox="1"/>
          <p:nvPr/>
        </p:nvSpPr>
        <p:spPr>
          <a:xfrm>
            <a:off x="6033083" y="4419600"/>
            <a:ext cx="487802" cy="478401"/>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2892B318-D0C5-4F3A-90C2-0170D77EAB1D}"/>
              </a:ext>
            </a:extLst>
          </p:cNvPr>
          <p:cNvCxnSpPr>
            <a:cxnSpLocks/>
          </p:cNvCxnSpPr>
          <p:nvPr/>
        </p:nvCxnSpPr>
        <p:spPr>
          <a:xfrm flipH="1">
            <a:off x="3884612" y="3011679"/>
            <a:ext cx="2517254" cy="34086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ket 15">
            <a:extLst>
              <a:ext uri="{FF2B5EF4-FFF2-40B4-BE49-F238E27FC236}">
                <a16:creationId xmlns:a16="http://schemas.microsoft.com/office/drawing/2014/main" id="{897FD017-8519-4F0A-BB92-BE6BD978D641}"/>
              </a:ext>
            </a:extLst>
          </p:cNvPr>
          <p:cNvSpPr/>
          <p:nvPr/>
        </p:nvSpPr>
        <p:spPr>
          <a:xfrm>
            <a:off x="3689213" y="3238920"/>
            <a:ext cx="85661" cy="227241"/>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4705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04022"/>
            <a:ext cx="9144000" cy="763556"/>
          </a:xfrm>
        </p:spPr>
        <p:txBody>
          <a:bodyPr>
            <a:normAutofit/>
          </a:bodyPr>
          <a:lstStyle/>
          <a:p>
            <a:pPr algn="ctr"/>
            <a:r>
              <a:rPr lang="en-US" sz="4000" b="1" dirty="0"/>
              <a:t>IMPORTANT INFORMATION!</a:t>
            </a:r>
            <a:endParaRPr lang="en-US" sz="4000" dirty="0"/>
          </a:p>
        </p:txBody>
      </p:sp>
      <p:sp>
        <p:nvSpPr>
          <p:cNvPr id="14" name="Content Placeholder 13"/>
          <p:cNvSpPr>
            <a:spLocks noGrp="1"/>
          </p:cNvSpPr>
          <p:nvPr>
            <p:ph idx="1"/>
          </p:nvPr>
        </p:nvSpPr>
        <p:spPr>
          <a:xfrm>
            <a:off x="1522413" y="2286000"/>
            <a:ext cx="9448799" cy="3810000"/>
          </a:xfrm>
        </p:spPr>
        <p:txBody>
          <a:bodyPr>
            <a:normAutofit/>
          </a:bodyPr>
          <a:lstStyle/>
          <a:p>
            <a:pPr marL="0" indent="0" algn="ctr">
              <a:buNone/>
            </a:pPr>
            <a:r>
              <a:rPr lang="en-US" sz="3600" dirty="0"/>
              <a:t>Placing your turtle on its back can be dangerous due to the location of its lungs under its shell. </a:t>
            </a:r>
          </a:p>
          <a:p>
            <a:pPr marL="0" indent="0" algn="ctr">
              <a:buNone/>
            </a:pPr>
            <a:r>
              <a:rPr lang="en-US" sz="3600" dirty="0"/>
              <a:t>If you must flip the turtle over for any data collection, move quickly and safely. </a:t>
            </a:r>
          </a:p>
          <a:p>
            <a:pPr marL="0" indent="0" algn="ctr">
              <a:buNone/>
            </a:pPr>
            <a:r>
              <a:rPr lang="en-US" sz="3600" dirty="0"/>
              <a:t>You risk injuring the turtle if you leave it on its back for longer than one minute at a time. </a:t>
            </a: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75406" y="1676400"/>
            <a:ext cx="7847806" cy="5029200"/>
          </a:xfrm>
        </p:spPr>
        <p:txBody>
          <a:bodyPr>
            <a:normAutofit lnSpcReduction="10000"/>
          </a:bodyPr>
          <a:lstStyle/>
          <a:p>
            <a:pPr marL="0" marR="0" indent="0">
              <a:lnSpc>
                <a:spcPct val="107000"/>
              </a:lnSpc>
              <a:spcBef>
                <a:spcPts val="0"/>
              </a:spcBef>
              <a:spcAft>
                <a:spcPts val="800"/>
              </a:spcAft>
              <a:buNone/>
            </a:pPr>
            <a:r>
              <a:rPr lang="en-US" sz="2800" b="1" i="1" dirty="0">
                <a:effectLst/>
                <a:ea typeface="Calibri" panose="020F0502020204030204" pitchFamily="34" charset="0"/>
                <a:cs typeface="Times New Roman" panose="02020603050405020304" pitchFamily="18" charset="0"/>
              </a:rPr>
              <a:t>Step 1:</a:t>
            </a:r>
            <a:r>
              <a:rPr lang="en-US" sz="2800" dirty="0">
                <a:effectLst/>
                <a:ea typeface="Calibri" panose="020F0502020204030204" pitchFamily="34" charset="0"/>
                <a:cs typeface="Times New Roman" panose="02020603050405020304" pitchFamily="18" charset="0"/>
              </a:rPr>
              <a:t> If this is your first annuli count, pick a </a:t>
            </a:r>
            <a:r>
              <a:rPr lang="en-US" sz="2800" dirty="0" err="1" smtClean="0">
                <a:effectLst/>
                <a:ea typeface="Calibri" panose="020F0502020204030204" pitchFamily="34" charset="0"/>
                <a:cs typeface="Times New Roman" panose="02020603050405020304" pitchFamily="18" charset="0"/>
              </a:rPr>
              <a:t>scute</a:t>
            </a:r>
            <a:r>
              <a:rPr lang="en-US" sz="2800" dirty="0" smtClean="0">
                <a:effectLst/>
                <a:ea typeface="Calibri" panose="020F0502020204030204" pitchFamily="34" charset="0"/>
                <a:cs typeface="Times New Roman" panose="02020603050405020304" pitchFamily="18" charset="0"/>
              </a:rPr>
              <a:t> (using the diagram on the right) </a:t>
            </a:r>
            <a:r>
              <a:rPr lang="en-US" sz="2800" dirty="0">
                <a:effectLst/>
                <a:ea typeface="Calibri" panose="020F0502020204030204" pitchFamily="34" charset="0"/>
                <a:cs typeface="Times New Roman" panose="02020603050405020304" pitchFamily="18" charset="0"/>
              </a:rPr>
              <a:t>and take a closeup photo of your turtle’s shell and the scute you selected. </a:t>
            </a:r>
            <a:endParaRPr lang="en-US" sz="2800" dirty="0" smtClean="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smtClean="0">
                <a:effectLst/>
                <a:ea typeface="Calibri" panose="020F0502020204030204" pitchFamily="34" charset="0"/>
                <a:cs typeface="Times New Roman" panose="02020603050405020304" pitchFamily="18" charset="0"/>
              </a:rPr>
              <a:t>The </a:t>
            </a:r>
            <a:r>
              <a:rPr lang="en-US" sz="2800" dirty="0">
                <a:effectLst/>
                <a:ea typeface="Calibri" panose="020F0502020204030204" pitchFamily="34" charset="0"/>
                <a:cs typeface="Times New Roman" panose="02020603050405020304" pitchFamily="18" charset="0"/>
              </a:rPr>
              <a:t>photo </a:t>
            </a:r>
            <a:r>
              <a:rPr lang="en-US" sz="2800" dirty="0" smtClean="0">
                <a:effectLst/>
                <a:ea typeface="Calibri" panose="020F0502020204030204" pitchFamily="34" charset="0"/>
                <a:cs typeface="Times New Roman" panose="02020603050405020304" pitchFamily="18" charset="0"/>
              </a:rPr>
              <a:t>on the previous slide is </a:t>
            </a:r>
            <a:r>
              <a:rPr lang="en-US" sz="2800" dirty="0">
                <a:effectLst/>
                <a:ea typeface="Calibri" panose="020F0502020204030204" pitchFamily="34" charset="0"/>
                <a:cs typeface="Times New Roman" panose="02020603050405020304" pitchFamily="18" charset="0"/>
              </a:rPr>
              <a:t>a great example of how you can frame your own. Your scute may be located in a different location on your turtle’s shell than the one in the photo above, so your photo may not look exactly the same. </a:t>
            </a:r>
            <a:endParaRPr lang="en-US" sz="2800" dirty="0" smtClean="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smtClean="0">
                <a:effectLst/>
                <a:ea typeface="Calibri" panose="020F0502020204030204" pitchFamily="34" charset="0"/>
                <a:cs typeface="Times New Roman" panose="02020603050405020304" pitchFamily="18" charset="0"/>
              </a:rPr>
              <a:t>Just </a:t>
            </a:r>
            <a:r>
              <a:rPr lang="en-US" sz="2800" dirty="0">
                <a:effectLst/>
                <a:ea typeface="Calibri" panose="020F0502020204030204" pitchFamily="34" charset="0"/>
                <a:cs typeface="Times New Roman" panose="02020603050405020304" pitchFamily="18" charset="0"/>
              </a:rPr>
              <a:t>do your best to take a photo that shows which scute you selected as well as its annuli</a:t>
            </a:r>
            <a:r>
              <a:rPr lang="en-US" sz="2800" dirty="0" smtClean="0">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E9A0C25-876A-4ADB-8AB3-EB1A1EF03E16}"/>
              </a:ext>
            </a:extLst>
          </p:cNvPr>
          <p:cNvSpPr/>
          <p:nvPr/>
        </p:nvSpPr>
        <p:spPr>
          <a:xfrm>
            <a:off x="2398712" y="228600"/>
            <a:ext cx="7391400" cy="1128642"/>
          </a:xfrm>
          <a:prstGeom prst="rect">
            <a:avLst/>
          </a:prstGeom>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Counting the Number of Annuli</a:t>
            </a:r>
            <a:br>
              <a:rPr lang="en-US" sz="4000" b="1" dirty="0">
                <a:latin typeface="Calibri" panose="020F0502020204030204" pitchFamily="34" charset="0"/>
                <a:ea typeface="Calibri" panose="020F0502020204030204" pitchFamily="34" charset="0"/>
                <a:cs typeface="Times New Roman" panose="02020603050405020304" pitchFamily="18" charset="0"/>
              </a:rPr>
            </a:br>
            <a:r>
              <a:rPr lang="en-US" sz="2400" i="1" dirty="0"/>
              <a:t>Tools needed: magnifying glass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a:grpSpLocks noChangeAspect="1"/>
          </p:cNvGrpSpPr>
          <p:nvPr/>
        </p:nvGrpSpPr>
        <p:grpSpPr>
          <a:xfrm>
            <a:off x="8228012" y="2057400"/>
            <a:ext cx="3677405" cy="4134245"/>
            <a:chOff x="0" y="260430"/>
            <a:chExt cx="1663845" cy="186880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5" y="260430"/>
              <a:ext cx="1652270" cy="1868805"/>
            </a:xfrm>
            <a:prstGeom prst="rect">
              <a:avLst/>
            </a:prstGeom>
          </p:spPr>
        </p:pic>
        <p:sp>
          <p:nvSpPr>
            <p:cNvPr id="8" name="Rectangle 7"/>
            <p:cNvSpPr/>
            <p:nvPr/>
          </p:nvSpPr>
          <p:spPr>
            <a:xfrm>
              <a:off x="0" y="1904035"/>
              <a:ext cx="410901" cy="214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60299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75406" y="1676400"/>
            <a:ext cx="11962606" cy="4953000"/>
          </a:xfrm>
        </p:spPr>
        <p:txBody>
          <a:bodyPr>
            <a:normAutofit/>
          </a:bodyPr>
          <a:lstStyle/>
          <a:p>
            <a:pPr marL="0" marR="0" indent="0">
              <a:lnSpc>
                <a:spcPct val="107000"/>
              </a:lnSpc>
              <a:spcBef>
                <a:spcPts val="0"/>
              </a:spcBef>
              <a:spcAft>
                <a:spcPts val="800"/>
              </a:spcAft>
              <a:buNone/>
            </a:pPr>
            <a:r>
              <a:rPr lang="en-US" sz="2800" b="1" i="1" dirty="0">
                <a:effectLst/>
                <a:ea typeface="Calibri" panose="020F0502020204030204" pitchFamily="34" charset="0"/>
                <a:cs typeface="Times New Roman" panose="02020603050405020304" pitchFamily="18" charset="0"/>
              </a:rPr>
              <a:t>Step </a:t>
            </a:r>
            <a:r>
              <a:rPr lang="en-US" sz="2800" b="1" i="1" dirty="0" smtClean="0">
                <a:effectLst/>
                <a:ea typeface="Calibri" panose="020F0502020204030204" pitchFamily="34" charset="0"/>
                <a:cs typeface="Times New Roman" panose="02020603050405020304" pitchFamily="18" charset="0"/>
              </a:rPr>
              <a:t>1 (continued):</a:t>
            </a:r>
            <a:r>
              <a:rPr lang="en-US" sz="2800" dirty="0" smtClean="0">
                <a:effectLst/>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If an annuli count has been done for your turtle previously, refer to the photo(s) in the “Photo(s) of the Turtle’s </a:t>
            </a:r>
            <a:r>
              <a:rPr lang="en-US" sz="2800" dirty="0" err="1">
                <a:ea typeface="Calibri" panose="020F0502020204030204" pitchFamily="34" charset="0"/>
                <a:cs typeface="Times New Roman" panose="02020603050405020304" pitchFamily="18" charset="0"/>
              </a:rPr>
              <a:t>Scute</a:t>
            </a:r>
            <a:r>
              <a:rPr lang="en-US" sz="2800" dirty="0">
                <a:ea typeface="Calibri" panose="020F0502020204030204" pitchFamily="34" charset="0"/>
                <a:cs typeface="Times New Roman" panose="02020603050405020304" pitchFamily="18" charset="0"/>
              </a:rPr>
              <a:t> used for the Annuli Count” in your online Measurement &amp; Annuli Data for this turtle</a:t>
            </a:r>
            <a:r>
              <a:rPr lang="en-US" sz="2800" i="1" dirty="0">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to see which </a:t>
            </a:r>
            <a:r>
              <a:rPr lang="en-US" sz="2800" dirty="0" err="1">
                <a:ea typeface="Calibri" panose="020F0502020204030204" pitchFamily="34" charset="0"/>
                <a:cs typeface="Times New Roman" panose="02020603050405020304" pitchFamily="18" charset="0"/>
              </a:rPr>
              <a:t>scute</a:t>
            </a:r>
            <a:r>
              <a:rPr lang="en-US" sz="2800" dirty="0">
                <a:ea typeface="Calibri" panose="020F0502020204030204" pitchFamily="34" charset="0"/>
                <a:cs typeface="Times New Roman" panose="02020603050405020304" pitchFamily="18" charset="0"/>
              </a:rPr>
              <a:t> was selected for counts. </a:t>
            </a:r>
            <a:r>
              <a:rPr lang="en-US" sz="2800" b="1" dirty="0" smtClean="0">
                <a:ea typeface="Calibri" panose="020F0502020204030204" pitchFamily="34" charset="0"/>
                <a:cs typeface="Times New Roman" panose="02020603050405020304" pitchFamily="18" charset="0"/>
              </a:rPr>
              <a:t>Use this same annuli for each count. </a:t>
            </a:r>
            <a:r>
              <a:rPr lang="en-US" sz="2800" dirty="0" smtClean="0">
                <a:ea typeface="Calibri" panose="020F0502020204030204" pitchFamily="34" charset="0"/>
                <a:cs typeface="Times New Roman" panose="02020603050405020304" pitchFamily="18" charset="0"/>
              </a:rPr>
              <a:t>Retake </a:t>
            </a:r>
            <a:r>
              <a:rPr lang="en-US" sz="2800" dirty="0">
                <a:ea typeface="Calibri" panose="020F0502020204030204" pitchFamily="34" charset="0"/>
                <a:cs typeface="Times New Roman" panose="02020603050405020304" pitchFamily="18" charset="0"/>
              </a:rPr>
              <a:t>the photo and submit it along with your </a:t>
            </a:r>
            <a:r>
              <a:rPr lang="en-US" sz="2800" dirty="0">
                <a:solidFill>
                  <a:srgbClr val="FF0000"/>
                </a:solidFill>
                <a:ea typeface="Calibri" panose="020F0502020204030204" pitchFamily="34" charset="0"/>
                <a:cs typeface="Times New Roman" panose="02020603050405020304" pitchFamily="18" charset="0"/>
              </a:rPr>
              <a:t>NEW</a:t>
            </a:r>
            <a:r>
              <a:rPr lang="en-US" sz="2800" dirty="0">
                <a:ea typeface="Calibri" panose="020F0502020204030204" pitchFamily="34" charset="0"/>
                <a:cs typeface="Times New Roman" panose="02020603050405020304" pitchFamily="18" charset="0"/>
              </a:rPr>
              <a:t> annuli count. Standardizing the photo and the counting process will make your results more accurate.</a:t>
            </a:r>
          </a:p>
        </p:txBody>
      </p:sp>
      <p:sp>
        <p:nvSpPr>
          <p:cNvPr id="4" name="Rectangle 3">
            <a:extLst>
              <a:ext uri="{FF2B5EF4-FFF2-40B4-BE49-F238E27FC236}">
                <a16:creationId xmlns:a16="http://schemas.microsoft.com/office/drawing/2014/main" id="{8E9A0C25-876A-4ADB-8AB3-EB1A1EF03E16}"/>
              </a:ext>
            </a:extLst>
          </p:cNvPr>
          <p:cNvSpPr/>
          <p:nvPr/>
        </p:nvSpPr>
        <p:spPr>
          <a:xfrm>
            <a:off x="2398712" y="228600"/>
            <a:ext cx="7391400" cy="1128642"/>
          </a:xfrm>
          <a:prstGeom prst="rect">
            <a:avLst/>
          </a:prstGeom>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Counting the Number of Annuli</a:t>
            </a:r>
            <a:br>
              <a:rPr lang="en-US" sz="4000" b="1" dirty="0">
                <a:latin typeface="Calibri" panose="020F0502020204030204" pitchFamily="34" charset="0"/>
                <a:ea typeface="Calibri" panose="020F0502020204030204" pitchFamily="34" charset="0"/>
                <a:cs typeface="Times New Roman" panose="02020603050405020304" pitchFamily="18" charset="0"/>
              </a:rPr>
            </a:br>
            <a:r>
              <a:rPr lang="en-US" sz="2400" i="1" dirty="0"/>
              <a:t>Tools needed: magnifying glass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3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ADC4-3676-4A97-AA7B-9D04A1B0885B}"/>
              </a:ext>
            </a:extLst>
          </p:cNvPr>
          <p:cNvSpPr>
            <a:spLocks noGrp="1"/>
          </p:cNvSpPr>
          <p:nvPr>
            <p:ph idx="1"/>
          </p:nvPr>
        </p:nvSpPr>
        <p:spPr>
          <a:xfrm>
            <a:off x="379412" y="1540380"/>
            <a:ext cx="11276012" cy="4953185"/>
          </a:xfrm>
        </p:spPr>
        <p:txBody>
          <a:bodyPr>
            <a:normAutofit lnSpcReduction="10000"/>
          </a:bodyPr>
          <a:lstStyle/>
          <a:p>
            <a:pPr marL="0" marR="0" indent="0">
              <a:lnSpc>
                <a:spcPct val="107000"/>
              </a:lnSpc>
              <a:spcBef>
                <a:spcPts val="0"/>
              </a:spcBef>
              <a:spcAft>
                <a:spcPts val="800"/>
              </a:spcAft>
              <a:buNone/>
            </a:pPr>
            <a:r>
              <a:rPr lang="en-US" sz="2800" dirty="0"/>
              <a:t/>
            </a:r>
            <a:br>
              <a:rPr lang="en-US" sz="2800" dirty="0"/>
            </a:br>
            <a:r>
              <a:rPr lang="en-US" sz="2800" b="1" i="1" dirty="0">
                <a:effectLst/>
                <a:ea typeface="Calibri" panose="020F0502020204030204" pitchFamily="34" charset="0"/>
                <a:cs typeface="Times New Roman" panose="02020603050405020304" pitchFamily="18" charset="0"/>
              </a:rPr>
              <a:t>Step 2:</a:t>
            </a:r>
            <a:r>
              <a:rPr lang="en-US" sz="2800" dirty="0">
                <a:effectLst/>
                <a:ea typeface="Calibri" panose="020F0502020204030204" pitchFamily="34" charset="0"/>
                <a:cs typeface="Times New Roman" panose="02020603050405020304" pitchFamily="18" charset="0"/>
              </a:rPr>
              <a:t> Use your magnifying glass if needed to count the number of rings within the scute you have selected. Count three times and record your average result. </a:t>
            </a:r>
            <a:r>
              <a:rPr lang="en-US" sz="2800" dirty="0">
                <a:latin typeface="Calibri" panose="020F0502020204030204" pitchFamily="34" charset="0"/>
                <a:cs typeface="Calibri" panose="020F0502020204030204" pitchFamily="34" charset="0"/>
              </a:rPr>
              <a:t>You may only count rings with a deep ridge, or you may count each ring you can see clearly enough. However you decide to qualify a </a:t>
            </a:r>
            <a:r>
              <a:rPr lang="en-US" sz="2800" dirty="0" err="1">
                <a:latin typeface="Calibri" panose="020F0502020204030204" pitchFamily="34" charset="0"/>
                <a:cs typeface="Calibri" panose="020F0502020204030204" pitchFamily="34" charset="0"/>
              </a:rPr>
              <a:t>scute</a:t>
            </a:r>
            <a:r>
              <a:rPr lang="en-US" sz="2800" dirty="0">
                <a:latin typeface="Calibri" panose="020F0502020204030204" pitchFamily="34" charset="0"/>
                <a:cs typeface="Calibri" panose="020F0502020204030204" pitchFamily="34" charset="0"/>
              </a:rPr>
              <a:t>, be sure to do it the same way each time you count</a:t>
            </a:r>
            <a:r>
              <a:rPr lang="en-US" sz="2800">
                <a:latin typeface="Calibri" panose="020F0502020204030204" pitchFamily="34" charset="0"/>
                <a:cs typeface="Calibri" panose="020F0502020204030204" pitchFamily="34" charset="0"/>
              </a:rPr>
              <a:t>. </a:t>
            </a:r>
            <a:r>
              <a:rPr lang="en-US" sz="2800" b="1" smtClean="0">
                <a:latin typeface="Calibri" panose="020F0502020204030204" pitchFamily="34" charset="0"/>
                <a:cs typeface="Calibri" panose="020F0502020204030204" pitchFamily="34" charset="0"/>
              </a:rPr>
              <a:t>Consistency </a:t>
            </a:r>
            <a:r>
              <a:rPr lang="en-US" sz="2800" b="1" dirty="0">
                <a:latin typeface="Calibri" panose="020F0502020204030204" pitchFamily="34" charset="0"/>
                <a:cs typeface="Calibri" panose="020F0502020204030204" pitchFamily="34" charset="0"/>
              </a:rPr>
              <a:t>is key</a:t>
            </a:r>
            <a:r>
              <a:rPr lang="en-US" sz="2800" b="1" dirty="0" smtClean="0">
                <a:latin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r>
              <a:rPr lang="en-US" sz="2800" dirty="0"/>
              <a:t/>
            </a:r>
            <a:br>
              <a:rPr lang="en-US" sz="2800" dirty="0"/>
            </a:br>
            <a:r>
              <a:rPr lang="en-US" sz="2800" b="1" i="1" dirty="0"/>
              <a:t>Step 3:</a:t>
            </a:r>
            <a:r>
              <a:rPr lang="en-US" sz="2800" dirty="0"/>
              <a:t> To get the average number of rings, add the number of rings from each count together, and then divide by 3.  Record your average annuli count range: 1-3, 4-7, 8-11, 12-15, 16-19, or 20+.</a:t>
            </a:r>
          </a:p>
        </p:txBody>
      </p:sp>
      <p:sp>
        <p:nvSpPr>
          <p:cNvPr id="4" name="Rectangle 3">
            <a:extLst>
              <a:ext uri="{FF2B5EF4-FFF2-40B4-BE49-F238E27FC236}">
                <a16:creationId xmlns:a16="http://schemas.microsoft.com/office/drawing/2014/main" id="{8E9A0C25-876A-4ADB-8AB3-EB1A1EF03E16}"/>
              </a:ext>
            </a:extLst>
          </p:cNvPr>
          <p:cNvSpPr/>
          <p:nvPr/>
        </p:nvSpPr>
        <p:spPr>
          <a:xfrm>
            <a:off x="2321718" y="364435"/>
            <a:ext cx="7391400" cy="1077218"/>
          </a:xfrm>
          <a:prstGeom prst="rect">
            <a:avLst/>
          </a:prstGeom>
        </p:spPr>
        <p:txBody>
          <a:bodyPr wrap="square">
            <a:spAutoFit/>
          </a:bodyPr>
          <a:lstStyle/>
          <a:p>
            <a:pPr algn="ctr">
              <a:spcAft>
                <a:spcPts val="800"/>
              </a:spcAft>
            </a:pPr>
            <a:r>
              <a:rPr lang="en-US" sz="4000" b="1" dirty="0">
                <a:latin typeface="+mj-lt"/>
                <a:ea typeface="Calibri" panose="020F0502020204030204" pitchFamily="34" charset="0"/>
                <a:cs typeface="Times New Roman" panose="02020603050405020304" pitchFamily="18" charset="0"/>
              </a:rPr>
              <a:t>Counting the Number of Annuli</a:t>
            </a:r>
            <a:r>
              <a:rPr lang="en-US" sz="2400" i="1" dirty="0"/>
              <a:t/>
            </a:r>
            <a:br>
              <a:rPr lang="en-US" sz="2400" i="1" dirty="0"/>
            </a:br>
            <a:r>
              <a:rPr lang="en-US" sz="2400" i="1" dirty="0"/>
              <a:t>Tools needed: magnifying glass</a:t>
            </a:r>
            <a:endParaRPr lang="en-US" sz="2400" dirty="0"/>
          </a:p>
        </p:txBody>
      </p:sp>
    </p:spTree>
    <p:extLst>
      <p:ext uri="{BB962C8B-B14F-4D97-AF65-F5344CB8AC3E}">
        <p14:creationId xmlns:p14="http://schemas.microsoft.com/office/powerpoint/2010/main" val="30448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7FFA-7D6F-49CC-A627-C2B31DABDFE6}"/>
              </a:ext>
            </a:extLst>
          </p:cNvPr>
          <p:cNvSpPr>
            <a:spLocks noGrp="1"/>
          </p:cNvSpPr>
          <p:nvPr>
            <p:ph type="title"/>
          </p:nvPr>
        </p:nvSpPr>
        <p:spPr>
          <a:xfrm>
            <a:off x="1522413" y="361560"/>
            <a:ext cx="9144000" cy="648479"/>
          </a:xfrm>
        </p:spPr>
        <p:txBody>
          <a:bodyPr>
            <a:normAutofit/>
          </a:bodyPr>
          <a:lstStyle/>
          <a:p>
            <a:pPr algn="ctr"/>
            <a:r>
              <a:rPr lang="en-US" sz="4000" dirty="0"/>
              <a:t>For reference:</a:t>
            </a:r>
          </a:p>
        </p:txBody>
      </p:sp>
      <p:pic>
        <p:nvPicPr>
          <p:cNvPr id="4" name="Picture 3">
            <a:extLst>
              <a:ext uri="{FF2B5EF4-FFF2-40B4-BE49-F238E27FC236}">
                <a16:creationId xmlns:a16="http://schemas.microsoft.com/office/drawing/2014/main" id="{610104CE-89BD-4415-8AE4-87327C7AE884}"/>
              </a:ext>
            </a:extLst>
          </p:cNvPr>
          <p:cNvPicPr/>
          <p:nvPr/>
        </p:nvPicPr>
        <p:blipFill rotWithShape="1">
          <a:blip r:embed="rId2" cstate="print">
            <a:extLst>
              <a:ext uri="{28A0092B-C50C-407E-A947-70E740481C1C}">
                <a14:useLocalDpi xmlns:a14="http://schemas.microsoft.com/office/drawing/2010/main" val="0"/>
              </a:ext>
            </a:extLst>
          </a:blip>
          <a:srcRect l="10529" t="12869" r="11283" b="4949"/>
          <a:stretch/>
        </p:blipFill>
        <p:spPr bwMode="auto">
          <a:xfrm rot="5400000">
            <a:off x="-138420" y="2429265"/>
            <a:ext cx="4552950" cy="35814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98DB7C-38D5-472F-835F-34021872D5E1}"/>
              </a:ext>
            </a:extLst>
          </p:cNvPr>
          <p:cNvSpPr txBox="1"/>
          <p:nvPr/>
        </p:nvSpPr>
        <p:spPr>
          <a:xfrm>
            <a:off x="4095428" y="1964499"/>
            <a:ext cx="3997968" cy="83933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carapace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(left) </a:t>
            </a:r>
            <a:r>
              <a:rPr lang="en-US" sz="2400" dirty="0">
                <a:latin typeface="Calibri" panose="020F0502020204030204" pitchFamily="34" charset="0"/>
                <a:ea typeface="Calibri" panose="020F0502020204030204" pitchFamily="34" charset="0"/>
                <a:cs typeface="Times New Roman" panose="02020603050405020304" pitchFamily="18" charset="0"/>
              </a:rPr>
              <a:t>is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top of the shell. </a:t>
            </a:r>
          </a:p>
        </p:txBody>
      </p:sp>
    </p:spTree>
    <p:extLst>
      <p:ext uri="{BB962C8B-B14F-4D97-AF65-F5344CB8AC3E}">
        <p14:creationId xmlns:p14="http://schemas.microsoft.com/office/powerpoint/2010/main" val="25117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7FFA-7D6F-49CC-A627-C2B31DABDFE6}"/>
              </a:ext>
            </a:extLst>
          </p:cNvPr>
          <p:cNvSpPr>
            <a:spLocks noGrp="1"/>
          </p:cNvSpPr>
          <p:nvPr>
            <p:ph type="title"/>
          </p:nvPr>
        </p:nvSpPr>
        <p:spPr>
          <a:xfrm>
            <a:off x="1522413" y="361560"/>
            <a:ext cx="9144000" cy="648479"/>
          </a:xfrm>
        </p:spPr>
        <p:txBody>
          <a:bodyPr>
            <a:normAutofit/>
          </a:bodyPr>
          <a:lstStyle/>
          <a:p>
            <a:pPr algn="ctr"/>
            <a:r>
              <a:rPr lang="en-US" sz="4000" dirty="0"/>
              <a:t>For reference:</a:t>
            </a:r>
          </a:p>
        </p:txBody>
      </p:sp>
      <p:pic>
        <p:nvPicPr>
          <p:cNvPr id="4" name="Picture 3">
            <a:extLst>
              <a:ext uri="{FF2B5EF4-FFF2-40B4-BE49-F238E27FC236}">
                <a16:creationId xmlns:a16="http://schemas.microsoft.com/office/drawing/2014/main" id="{610104CE-89BD-4415-8AE4-87327C7AE884}"/>
              </a:ext>
            </a:extLst>
          </p:cNvPr>
          <p:cNvPicPr/>
          <p:nvPr/>
        </p:nvPicPr>
        <p:blipFill rotWithShape="1">
          <a:blip r:embed="rId2" cstate="print">
            <a:extLst>
              <a:ext uri="{28A0092B-C50C-407E-A947-70E740481C1C}">
                <a14:useLocalDpi xmlns:a14="http://schemas.microsoft.com/office/drawing/2010/main" val="0"/>
              </a:ext>
            </a:extLst>
          </a:blip>
          <a:srcRect l="10529" t="12869" r="11283" b="4949"/>
          <a:stretch/>
        </p:blipFill>
        <p:spPr bwMode="auto">
          <a:xfrm rot="5400000">
            <a:off x="-138420" y="2429265"/>
            <a:ext cx="4552950" cy="3581400"/>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9E40C2DE-C6AC-48F9-B602-D6AF0F310A60}"/>
              </a:ext>
            </a:extLst>
          </p:cNvPr>
          <p:cNvGrpSpPr/>
          <p:nvPr/>
        </p:nvGrpSpPr>
        <p:grpSpPr>
          <a:xfrm>
            <a:off x="8151812" y="1543440"/>
            <a:ext cx="3581400" cy="4953000"/>
            <a:chOff x="0" y="0"/>
            <a:chExt cx="2183130" cy="2834098"/>
          </a:xfrm>
        </p:grpSpPr>
        <p:pic>
          <p:nvPicPr>
            <p:cNvPr id="6" name="Picture 5">
              <a:extLst>
                <a:ext uri="{FF2B5EF4-FFF2-40B4-BE49-F238E27FC236}">
                  <a16:creationId xmlns:a16="http://schemas.microsoft.com/office/drawing/2014/main" id="{FA7E3745-5708-467D-82C1-2DCCFEEBF9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16" t="6575" r="23998" b="2517"/>
            <a:stretch/>
          </p:blipFill>
          <p:spPr bwMode="auto">
            <a:xfrm>
              <a:off x="0" y="287748"/>
              <a:ext cx="2183130" cy="2546350"/>
            </a:xfrm>
            <a:prstGeom prst="rect">
              <a:avLst/>
            </a:prstGeom>
            <a:ln>
              <a:noFill/>
            </a:ln>
            <a:extLst>
              <a:ext uri="{53640926-AAD7-44D8-BBD7-CCE9431645EC}">
                <a14:shadowObscured xmlns:a14="http://schemas.microsoft.com/office/drawing/2010/main"/>
              </a:ext>
            </a:extLst>
          </p:spPr>
        </p:pic>
        <p:sp>
          <p:nvSpPr>
            <p:cNvPr id="8" name="Arc 7">
              <a:extLst>
                <a:ext uri="{FF2B5EF4-FFF2-40B4-BE49-F238E27FC236}">
                  <a16:creationId xmlns:a16="http://schemas.microsoft.com/office/drawing/2014/main" id="{AA949083-97EF-4189-B49A-803D4C39F699}"/>
                </a:ext>
              </a:extLst>
            </p:cNvPr>
            <p:cNvSpPr/>
            <p:nvPr/>
          </p:nvSpPr>
          <p:spPr>
            <a:xfrm rot="11318958">
              <a:off x="337971" y="0"/>
              <a:ext cx="88262" cy="1634622"/>
            </a:xfrm>
            <a:prstGeom prst="arc">
              <a:avLst/>
            </a:prstGeom>
            <a:ln w="76200">
              <a:solidFill>
                <a:srgbClr val="FF000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Arc 8">
              <a:extLst>
                <a:ext uri="{FF2B5EF4-FFF2-40B4-BE49-F238E27FC236}">
                  <a16:creationId xmlns:a16="http://schemas.microsoft.com/office/drawing/2014/main" id="{7EAB8992-715A-4224-AC45-22EEBABB8324}"/>
                </a:ext>
              </a:extLst>
            </p:cNvPr>
            <p:cNvSpPr/>
            <p:nvPr/>
          </p:nvSpPr>
          <p:spPr>
            <a:xfrm rot="21248215" flipV="1">
              <a:off x="1790433" y="0"/>
              <a:ext cx="88262" cy="1634622"/>
            </a:xfrm>
            <a:prstGeom prst="arc">
              <a:avLst/>
            </a:prstGeom>
            <a:ln w="76200">
              <a:solidFill>
                <a:srgbClr val="FF000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Box 12">
            <a:extLst>
              <a:ext uri="{FF2B5EF4-FFF2-40B4-BE49-F238E27FC236}">
                <a16:creationId xmlns:a16="http://schemas.microsoft.com/office/drawing/2014/main" id="{AD6D3665-5567-4163-AEE7-71EB0D9522A3}"/>
              </a:ext>
            </a:extLst>
          </p:cNvPr>
          <p:cNvSpPr txBox="1"/>
          <p:nvPr/>
        </p:nvSpPr>
        <p:spPr>
          <a:xfrm>
            <a:off x="4095428" y="1964499"/>
            <a:ext cx="3997968" cy="83933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carapace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(left) </a:t>
            </a:r>
            <a:r>
              <a:rPr lang="en-US" sz="2400" dirty="0">
                <a:latin typeface="Calibri" panose="020F0502020204030204" pitchFamily="34" charset="0"/>
                <a:ea typeface="Calibri" panose="020F0502020204030204" pitchFamily="34" charset="0"/>
                <a:cs typeface="Times New Roman" panose="02020603050405020304" pitchFamily="18" charset="0"/>
              </a:rPr>
              <a:t>is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top of the shell. </a:t>
            </a:r>
          </a:p>
        </p:txBody>
      </p:sp>
      <p:sp>
        <p:nvSpPr>
          <p:cNvPr id="14" name="TextBox 13">
            <a:extLst>
              <a:ext uri="{FF2B5EF4-FFF2-40B4-BE49-F238E27FC236}">
                <a16:creationId xmlns:a16="http://schemas.microsoft.com/office/drawing/2014/main" id="{37976EFF-D5B6-40D9-A29E-F2F7632D24B8}"/>
              </a:ext>
            </a:extLst>
          </p:cNvPr>
          <p:cNvSpPr txBox="1"/>
          <p:nvPr/>
        </p:nvSpPr>
        <p:spPr>
          <a:xfrm>
            <a:off x="4740509" y="2818320"/>
            <a:ext cx="3352887" cy="2308324"/>
          </a:xfrm>
          <a:prstGeom prst="rect">
            <a:avLst/>
          </a:prstGeom>
          <a:noFill/>
        </p:spPr>
        <p:txBody>
          <a:bodyPr wrap="square" rtlCol="0">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plastron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(right) </a:t>
            </a:r>
            <a:r>
              <a:rPr lang="en-US" sz="2400" dirty="0">
                <a:latin typeface="Calibri" panose="020F0502020204030204" pitchFamily="34" charset="0"/>
                <a:ea typeface="Calibri" panose="020F0502020204030204" pitchFamily="34" charset="0"/>
                <a:cs typeface="Times New Roman" panose="02020603050405020304" pitchFamily="18" charset="0"/>
              </a:rPr>
              <a:t>is the </a:t>
            </a: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bottom of the shell. Note </a:t>
            </a: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that the plastron begins </a:t>
            </a: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and ends within the   </a:t>
            </a: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margins of the carapace (marked with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a:t>
            </a:r>
            <a:r>
              <a:rPr lang="en-US" sz="2400" dirty="0">
                <a:latin typeface="Calibri" panose="020F0502020204030204" pitchFamily="34" charset="0"/>
                <a:ea typeface="Calibri" panose="020F0502020204030204" pitchFamily="34" charset="0"/>
                <a:cs typeface="Times New Roman" panose="02020603050405020304" pitchFamily="18" charset="0"/>
              </a:rPr>
              <a:t> lines). </a:t>
            </a:r>
          </a:p>
        </p:txBody>
      </p:sp>
    </p:spTree>
    <p:extLst>
      <p:ext uri="{BB962C8B-B14F-4D97-AF65-F5344CB8AC3E}">
        <p14:creationId xmlns:p14="http://schemas.microsoft.com/office/powerpoint/2010/main" val="281167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7FFA-7D6F-49CC-A627-C2B31DABDFE6}"/>
              </a:ext>
            </a:extLst>
          </p:cNvPr>
          <p:cNvSpPr>
            <a:spLocks noGrp="1"/>
          </p:cNvSpPr>
          <p:nvPr>
            <p:ph type="title"/>
          </p:nvPr>
        </p:nvSpPr>
        <p:spPr>
          <a:xfrm>
            <a:off x="1522413" y="361560"/>
            <a:ext cx="9144000" cy="648479"/>
          </a:xfrm>
        </p:spPr>
        <p:txBody>
          <a:bodyPr>
            <a:normAutofit/>
          </a:bodyPr>
          <a:lstStyle/>
          <a:p>
            <a:pPr algn="ctr"/>
            <a:r>
              <a:rPr lang="en-US" sz="4000" dirty="0"/>
              <a:t>For reference:</a:t>
            </a:r>
          </a:p>
        </p:txBody>
      </p:sp>
      <p:pic>
        <p:nvPicPr>
          <p:cNvPr id="4" name="Picture 3">
            <a:extLst>
              <a:ext uri="{FF2B5EF4-FFF2-40B4-BE49-F238E27FC236}">
                <a16:creationId xmlns:a16="http://schemas.microsoft.com/office/drawing/2014/main" id="{610104CE-89BD-4415-8AE4-87327C7AE884}"/>
              </a:ext>
            </a:extLst>
          </p:cNvPr>
          <p:cNvPicPr/>
          <p:nvPr/>
        </p:nvPicPr>
        <p:blipFill rotWithShape="1">
          <a:blip r:embed="rId2" cstate="print">
            <a:extLst>
              <a:ext uri="{28A0092B-C50C-407E-A947-70E740481C1C}">
                <a14:useLocalDpi xmlns:a14="http://schemas.microsoft.com/office/drawing/2010/main" val="0"/>
              </a:ext>
            </a:extLst>
          </a:blip>
          <a:srcRect l="10529" t="12869" r="11283" b="4949"/>
          <a:stretch/>
        </p:blipFill>
        <p:spPr bwMode="auto">
          <a:xfrm rot="5400000">
            <a:off x="-138420" y="2429265"/>
            <a:ext cx="4552950" cy="3581400"/>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9E40C2DE-C6AC-48F9-B602-D6AF0F310A60}"/>
              </a:ext>
            </a:extLst>
          </p:cNvPr>
          <p:cNvGrpSpPr/>
          <p:nvPr/>
        </p:nvGrpSpPr>
        <p:grpSpPr>
          <a:xfrm>
            <a:off x="8151812" y="1543440"/>
            <a:ext cx="3581400" cy="4953000"/>
            <a:chOff x="0" y="0"/>
            <a:chExt cx="2183130" cy="2834098"/>
          </a:xfrm>
        </p:grpSpPr>
        <p:pic>
          <p:nvPicPr>
            <p:cNvPr id="6" name="Picture 5">
              <a:extLst>
                <a:ext uri="{FF2B5EF4-FFF2-40B4-BE49-F238E27FC236}">
                  <a16:creationId xmlns:a16="http://schemas.microsoft.com/office/drawing/2014/main" id="{FA7E3745-5708-467D-82C1-2DCCFEEBF9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16" t="6575" r="23998" b="2517"/>
            <a:stretch/>
          </p:blipFill>
          <p:spPr bwMode="auto">
            <a:xfrm>
              <a:off x="0" y="287748"/>
              <a:ext cx="2183130" cy="2546350"/>
            </a:xfrm>
            <a:prstGeom prst="rect">
              <a:avLst/>
            </a:prstGeom>
            <a:ln>
              <a:noFill/>
            </a:ln>
            <a:extLst>
              <a:ext uri="{53640926-AAD7-44D8-BBD7-CCE9431645EC}">
                <a14:shadowObscured xmlns:a14="http://schemas.microsoft.com/office/drawing/2010/main"/>
              </a:ext>
            </a:extLst>
          </p:spPr>
        </p:pic>
        <p:cxnSp>
          <p:nvCxnSpPr>
            <p:cNvPr id="7" name="Straight Connector 6">
              <a:extLst>
                <a:ext uri="{FF2B5EF4-FFF2-40B4-BE49-F238E27FC236}">
                  <a16:creationId xmlns:a16="http://schemas.microsoft.com/office/drawing/2014/main" id="{E77969C9-A14D-4B38-8283-8A73201EF643}"/>
                </a:ext>
              </a:extLst>
            </p:cNvPr>
            <p:cNvCxnSpPr/>
            <p:nvPr/>
          </p:nvCxnSpPr>
          <p:spPr>
            <a:xfrm flipV="1">
              <a:off x="300404" y="1016577"/>
              <a:ext cx="1595787" cy="21183"/>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AA949083-97EF-4189-B49A-803D4C39F699}"/>
                </a:ext>
              </a:extLst>
            </p:cNvPr>
            <p:cNvSpPr/>
            <p:nvPr/>
          </p:nvSpPr>
          <p:spPr>
            <a:xfrm rot="11318958">
              <a:off x="337971" y="0"/>
              <a:ext cx="88262" cy="1634622"/>
            </a:xfrm>
            <a:prstGeom prst="arc">
              <a:avLst/>
            </a:prstGeom>
            <a:ln w="76200">
              <a:solidFill>
                <a:srgbClr val="FF000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Arc 8">
              <a:extLst>
                <a:ext uri="{FF2B5EF4-FFF2-40B4-BE49-F238E27FC236}">
                  <a16:creationId xmlns:a16="http://schemas.microsoft.com/office/drawing/2014/main" id="{7EAB8992-715A-4224-AC45-22EEBABB8324}"/>
                </a:ext>
              </a:extLst>
            </p:cNvPr>
            <p:cNvSpPr/>
            <p:nvPr/>
          </p:nvSpPr>
          <p:spPr>
            <a:xfrm rot="21248215" flipV="1">
              <a:off x="1790433" y="0"/>
              <a:ext cx="88262" cy="1634622"/>
            </a:xfrm>
            <a:prstGeom prst="arc">
              <a:avLst/>
            </a:prstGeom>
            <a:ln w="76200">
              <a:solidFill>
                <a:srgbClr val="FF000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TextBox 10">
            <a:extLst>
              <a:ext uri="{FF2B5EF4-FFF2-40B4-BE49-F238E27FC236}">
                <a16:creationId xmlns:a16="http://schemas.microsoft.com/office/drawing/2014/main" id="{AAD7BD3B-6328-4391-999D-BF010B9EDA97}"/>
              </a:ext>
            </a:extLst>
          </p:cNvPr>
          <p:cNvSpPr txBox="1"/>
          <p:nvPr/>
        </p:nvSpPr>
        <p:spPr>
          <a:xfrm>
            <a:off x="4341812" y="5236095"/>
            <a:ext cx="3888042" cy="1277850"/>
          </a:xfrm>
          <a:prstGeom prst="rect">
            <a:avLst/>
          </a:prstGeom>
          <a:noFill/>
        </p:spPr>
        <p:txBody>
          <a:bodyPr wrap="square" rtlCol="0">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box turtle’s characteristic </a:t>
            </a:r>
            <a:r>
              <a:rPr lang="en-US" sz="2400" b="1" dirty="0">
                <a:latin typeface="Calibri" panose="020F0502020204030204" pitchFamily="34" charset="0"/>
                <a:ea typeface="Calibri" panose="020F0502020204030204" pitchFamily="34" charset="0"/>
                <a:cs typeface="Times New Roman" panose="02020603050405020304" pitchFamily="18" charset="0"/>
              </a:rPr>
              <a:t>hinge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(right) </a:t>
            </a:r>
            <a:r>
              <a:rPr lang="en-US" sz="2400" dirty="0">
                <a:latin typeface="Calibri" panose="020F0502020204030204" pitchFamily="34" charset="0"/>
                <a:ea typeface="Calibri" panose="020F0502020204030204" pitchFamily="34" charset="0"/>
                <a:cs typeface="Times New Roman" panose="02020603050405020304" pitchFamily="18" charset="0"/>
              </a:rPr>
              <a:t>is found on the plastron </a:t>
            </a:r>
            <a:r>
              <a:rPr lang="en-US" sz="2000" dirty="0">
                <a:latin typeface="Calibri" panose="020F0502020204030204" pitchFamily="34" charset="0"/>
                <a:ea typeface="Calibri" panose="020F0502020204030204" pitchFamily="34" charset="0"/>
                <a:cs typeface="Times New Roman" panose="02020603050405020304" pitchFamily="18" charset="0"/>
              </a:rPr>
              <a:t>(marked with </a:t>
            </a:r>
            <a:r>
              <a:rPr lang="en-US" sz="200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blue</a:t>
            </a:r>
            <a:r>
              <a:rPr lang="en-US" sz="2000" dirty="0">
                <a:latin typeface="Calibri" panose="020F0502020204030204" pitchFamily="34" charset="0"/>
                <a:ea typeface="Calibri" panose="020F0502020204030204" pitchFamily="34" charset="0"/>
                <a:cs typeface="Times New Roman" panose="02020603050405020304" pitchFamily="18" charset="0"/>
              </a:rPr>
              <a:t> line)</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FBBFE9D0-14A4-4ABA-8AC5-3D2C8A0D3939}"/>
              </a:ext>
            </a:extLst>
          </p:cNvPr>
          <p:cNvSpPr txBox="1"/>
          <p:nvPr/>
        </p:nvSpPr>
        <p:spPr>
          <a:xfrm>
            <a:off x="4037013" y="1869532"/>
            <a:ext cx="3997968" cy="83933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carapace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(left) </a:t>
            </a:r>
            <a:r>
              <a:rPr lang="en-US" sz="2400" dirty="0">
                <a:latin typeface="Calibri" panose="020F0502020204030204" pitchFamily="34" charset="0"/>
                <a:ea typeface="Calibri" panose="020F0502020204030204" pitchFamily="34" charset="0"/>
                <a:cs typeface="Times New Roman" panose="02020603050405020304" pitchFamily="18" charset="0"/>
              </a:rPr>
              <a:t>is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top of the shell. </a:t>
            </a:r>
          </a:p>
        </p:txBody>
      </p:sp>
      <p:sp>
        <p:nvSpPr>
          <p:cNvPr id="12" name="TextBox 11">
            <a:extLst>
              <a:ext uri="{FF2B5EF4-FFF2-40B4-BE49-F238E27FC236}">
                <a16:creationId xmlns:a16="http://schemas.microsoft.com/office/drawing/2014/main" id="{A6D3ECCD-C858-4698-9A59-299FC270A8D0}"/>
              </a:ext>
            </a:extLst>
          </p:cNvPr>
          <p:cNvSpPr txBox="1"/>
          <p:nvPr/>
        </p:nvSpPr>
        <p:spPr>
          <a:xfrm>
            <a:off x="4722811" y="2738400"/>
            <a:ext cx="3352887" cy="2308324"/>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plastron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(right) </a:t>
            </a:r>
            <a:r>
              <a:rPr lang="en-US" sz="2400" dirty="0">
                <a:latin typeface="Calibri" panose="020F0502020204030204" pitchFamily="34" charset="0"/>
                <a:ea typeface="Calibri" panose="020F0502020204030204" pitchFamily="34" charset="0"/>
                <a:cs typeface="Times New Roman" panose="02020603050405020304" pitchFamily="18" charset="0"/>
              </a:rPr>
              <a:t>is the </a:t>
            </a:r>
          </a:p>
          <a:p>
            <a:r>
              <a:rPr lang="en-US" sz="2400" dirty="0">
                <a:latin typeface="Calibri" panose="020F0502020204030204" pitchFamily="34" charset="0"/>
                <a:ea typeface="Calibri" panose="020F0502020204030204" pitchFamily="34" charset="0"/>
                <a:cs typeface="Times New Roman" panose="02020603050405020304" pitchFamily="18" charset="0"/>
              </a:rPr>
              <a:t>bottom of the shell. Note </a:t>
            </a:r>
          </a:p>
          <a:p>
            <a:r>
              <a:rPr lang="en-US" sz="2400" dirty="0">
                <a:latin typeface="Calibri" panose="020F0502020204030204" pitchFamily="34" charset="0"/>
                <a:ea typeface="Calibri" panose="020F0502020204030204" pitchFamily="34" charset="0"/>
                <a:cs typeface="Times New Roman" panose="02020603050405020304" pitchFamily="18" charset="0"/>
              </a:rPr>
              <a:t>that the plastron begins </a:t>
            </a:r>
          </a:p>
          <a:p>
            <a:r>
              <a:rPr lang="en-US" sz="2400" dirty="0">
                <a:latin typeface="Calibri" panose="020F0502020204030204" pitchFamily="34" charset="0"/>
                <a:ea typeface="Calibri" panose="020F0502020204030204" pitchFamily="34" charset="0"/>
                <a:cs typeface="Times New Roman" panose="02020603050405020304" pitchFamily="18" charset="0"/>
              </a:rPr>
              <a:t>and ends within the   </a:t>
            </a:r>
          </a:p>
          <a:p>
            <a:r>
              <a:rPr lang="en-US" sz="2400" dirty="0">
                <a:latin typeface="Calibri" panose="020F0502020204030204" pitchFamily="34" charset="0"/>
                <a:ea typeface="Calibri" panose="020F0502020204030204" pitchFamily="34" charset="0"/>
                <a:cs typeface="Times New Roman" panose="02020603050405020304" pitchFamily="18" charset="0"/>
              </a:rPr>
              <a:t>margins of the carapace </a:t>
            </a:r>
            <a:r>
              <a:rPr lang="en-US" sz="2000" dirty="0">
                <a:latin typeface="Calibri" panose="020F0502020204030204" pitchFamily="34" charset="0"/>
                <a:ea typeface="Calibri" panose="020F0502020204030204" pitchFamily="34" charset="0"/>
                <a:cs typeface="Times New Roman" panose="02020603050405020304" pitchFamily="18" charset="0"/>
              </a:rPr>
              <a:t>(marked with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a:t>
            </a:r>
            <a:r>
              <a:rPr lang="en-US" sz="2000" dirty="0">
                <a:latin typeface="Calibri" panose="020F0502020204030204" pitchFamily="34" charset="0"/>
                <a:ea typeface="Calibri" panose="020F0502020204030204" pitchFamily="34" charset="0"/>
                <a:cs typeface="Times New Roman" panose="02020603050405020304" pitchFamily="18" charset="0"/>
              </a:rPr>
              <a:t> lines)</a:t>
            </a:r>
            <a:r>
              <a:rPr lang="en-US" sz="2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030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7FFA-7D6F-49CC-A627-C2B31DABDFE6}"/>
              </a:ext>
            </a:extLst>
          </p:cNvPr>
          <p:cNvSpPr>
            <a:spLocks noGrp="1"/>
          </p:cNvSpPr>
          <p:nvPr>
            <p:ph type="title"/>
          </p:nvPr>
        </p:nvSpPr>
        <p:spPr>
          <a:xfrm>
            <a:off x="1522413" y="361560"/>
            <a:ext cx="9144000" cy="648479"/>
          </a:xfrm>
        </p:spPr>
        <p:txBody>
          <a:bodyPr>
            <a:normAutofit/>
          </a:bodyPr>
          <a:lstStyle/>
          <a:p>
            <a:pPr algn="ctr"/>
            <a:r>
              <a:rPr lang="en-US" sz="4000" dirty="0" smtClean="0"/>
              <a:t>Quick Tips</a:t>
            </a:r>
            <a:endParaRPr lang="en-US" sz="4000" dirty="0"/>
          </a:p>
        </p:txBody>
      </p:sp>
      <p:sp>
        <p:nvSpPr>
          <p:cNvPr id="13" name="TextBox 12"/>
          <p:cNvSpPr txBox="1"/>
          <p:nvPr/>
        </p:nvSpPr>
        <p:spPr>
          <a:xfrm>
            <a:off x="531811" y="1905000"/>
            <a:ext cx="3429000" cy="4739759"/>
          </a:xfrm>
          <a:prstGeom prst="rect">
            <a:avLst/>
          </a:prstGeom>
          <a:noFill/>
          <a:ln>
            <a:solidFill>
              <a:schemeClr val="tx2"/>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Be sure to use the very end of the measuring tape as your starting point to get an accurate measurement</a:t>
            </a:r>
            <a:r>
              <a:rPr lang="en-US" sz="2400" dirty="0" smtClean="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667" t="32222" r="27777" b="27778"/>
          <a:stretch/>
        </p:blipFill>
        <p:spPr>
          <a:xfrm rot="16200000">
            <a:off x="950912" y="4076700"/>
            <a:ext cx="2438400" cy="2057400"/>
          </a:xfrm>
          <a:prstGeom prst="rect">
            <a:avLst/>
          </a:prstGeom>
        </p:spPr>
      </p:pic>
      <p:cxnSp>
        <p:nvCxnSpPr>
          <p:cNvPr id="15" name="Straight Connector 14"/>
          <p:cNvCxnSpPr/>
          <p:nvPr/>
        </p:nvCxnSpPr>
        <p:spPr>
          <a:xfrm>
            <a:off x="1446212" y="4038600"/>
            <a:ext cx="152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4265612" y="1905000"/>
            <a:ext cx="7239000" cy="472440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Refer to these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Typical Box Turtle Measurements</a:t>
            </a:r>
            <a:r>
              <a:rPr lang="en-US" sz="2400" dirty="0">
                <a:effectLst/>
                <a:latin typeface="Calibri" panose="020F0502020204030204" pitchFamily="34" charset="0"/>
                <a:ea typeface="Calibri" panose="020F0502020204030204" pitchFamily="34" charset="0"/>
                <a:cs typeface="Times New Roman" panose="02020603050405020304" pitchFamily="18" charset="0"/>
              </a:rPr>
              <a:t> when collecting your data. If your numbers are far outside of the normal range, double check that you are using the correct unit of measurement and following instructions completely, and then take measurements/ weight again.</a:t>
            </a:r>
          </a:p>
          <a:p>
            <a:pPr marL="800100" lvl="1"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Carapace length and width: 10 – 18 cm</a:t>
            </a:r>
          </a:p>
          <a:p>
            <a:pPr marL="800100" lvl="1"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Plastron length: 8 – 16 cm (usually 2-3 cm smaller than carapace length &amp; width)</a:t>
            </a:r>
          </a:p>
          <a:p>
            <a:pPr marL="800100" lvl="1"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Plastron width: 5 – 9 cm (usually around half the size of the carapace length &amp; width)</a:t>
            </a:r>
          </a:p>
          <a:p>
            <a:pPr marL="800100" lvl="1"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Shell height: 5 – 9 cm (usually 1-2 cm smaller than the plastron width)</a:t>
            </a:r>
          </a:p>
          <a:p>
            <a:pPr marL="800100" lvl="1" indent="-342900">
              <a:lnSpc>
                <a:spcPct val="107000"/>
              </a:lnSpc>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Weight: 200 – 600 grams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3380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0BCF2-B124-45CA-B34C-1361F1D7B163}"/>
              </a:ext>
            </a:extLst>
          </p:cNvPr>
          <p:cNvSpPr>
            <a:spLocks noGrp="1"/>
          </p:cNvSpPr>
          <p:nvPr>
            <p:ph idx="1"/>
          </p:nvPr>
        </p:nvSpPr>
        <p:spPr>
          <a:xfrm>
            <a:off x="6856411" y="2819400"/>
            <a:ext cx="5237619" cy="3263198"/>
          </a:xfrm>
        </p:spPr>
        <p:txBody>
          <a:bodyPr/>
          <a:lstStyle/>
          <a:p>
            <a:pPr marL="0" indent="0" algn="ctr">
              <a:buNone/>
            </a:pPr>
            <a:r>
              <a:rPr lang="en-US" sz="2800" b="1" u="sng" dirty="0"/>
              <a:t>Length</a:t>
            </a:r>
            <a:endParaRPr lang="en-US" sz="2800" b="1" i="1" u="sng" dirty="0"/>
          </a:p>
          <a:p>
            <a:pPr marL="0" indent="0" algn="ctr">
              <a:buNone/>
            </a:pPr>
            <a:r>
              <a:rPr lang="en-US" sz="2800" dirty="0"/>
              <a:t>Holding your turtle securely, stretch measuring tape from the top edge of the carapace down the center of the carapace to the bottom edge. </a:t>
            </a:r>
            <a:endParaRPr lang="en-US" sz="2800" dirty="0" smtClean="0"/>
          </a:p>
          <a:p>
            <a:pPr marL="0" indent="0" algn="ctr">
              <a:buNone/>
            </a:pPr>
            <a:r>
              <a:rPr lang="en-US" sz="2800" dirty="0" smtClean="0"/>
              <a:t>Measure </a:t>
            </a:r>
            <a:r>
              <a:rPr lang="en-US" sz="2800" dirty="0"/>
              <a:t>in centimeters. </a:t>
            </a:r>
          </a:p>
          <a:p>
            <a:pPr marL="0" indent="0">
              <a:buNone/>
            </a:pPr>
            <a:endParaRPr lang="en-US" dirty="0"/>
          </a:p>
        </p:txBody>
      </p:sp>
      <p:sp>
        <p:nvSpPr>
          <p:cNvPr id="4" name="TextBox 3">
            <a:extLst>
              <a:ext uri="{FF2B5EF4-FFF2-40B4-BE49-F238E27FC236}">
                <a16:creationId xmlns:a16="http://schemas.microsoft.com/office/drawing/2014/main" id="{E056F4A2-AE39-4D60-928A-E4ACBF8ABF89}"/>
              </a:ext>
            </a:extLst>
          </p:cNvPr>
          <p:cNvSpPr txBox="1"/>
          <p:nvPr/>
        </p:nvSpPr>
        <p:spPr>
          <a:xfrm>
            <a:off x="1902016" y="76200"/>
            <a:ext cx="8384796" cy="1631216"/>
          </a:xfrm>
          <a:prstGeom prst="rect">
            <a:avLst/>
          </a:prstGeom>
          <a:noFill/>
        </p:spPr>
        <p:txBody>
          <a:bodyPr wrap="none" rtlCol="0">
            <a:spAutoFit/>
          </a:bodyPr>
          <a:lstStyle/>
          <a:p>
            <a:pPr algn="ctr"/>
            <a:r>
              <a:rPr lang="en-US" sz="4000" b="1" dirty="0"/>
              <a:t>Measuring the Carapace (top of shell)</a:t>
            </a:r>
            <a:br>
              <a:rPr lang="en-US" sz="4000" b="1" dirty="0"/>
            </a:br>
            <a:r>
              <a:rPr lang="en-US" b="1" dirty="0"/>
              <a:t/>
            </a:r>
            <a:br>
              <a:rPr lang="en-US" b="1" dirty="0"/>
            </a:br>
            <a:r>
              <a:rPr lang="en-US" sz="2400" i="1" dirty="0"/>
              <a:t>Tools needed: soft measuring tape</a:t>
            </a:r>
            <a:endParaRPr lang="en-US" sz="2400" dirty="0"/>
          </a:p>
          <a:p>
            <a:endParaRPr lang="en-US" dirty="0"/>
          </a:p>
        </p:txBody>
      </p:sp>
      <p:pic>
        <p:nvPicPr>
          <p:cNvPr id="5" name="Picture 4">
            <a:extLst>
              <a:ext uri="{FF2B5EF4-FFF2-40B4-BE49-F238E27FC236}">
                <a16:creationId xmlns:a16="http://schemas.microsoft.com/office/drawing/2014/main" id="{97465614-8BF9-4AF7-9345-1BDC0C1EE133}"/>
              </a:ext>
            </a:extLst>
          </p:cNvPr>
          <p:cNvPicPr/>
          <p:nvPr/>
        </p:nvPicPr>
        <p:blipFill rotWithShape="1">
          <a:blip r:embed="rId2" cstate="print">
            <a:extLst>
              <a:ext uri="{28A0092B-C50C-407E-A947-70E740481C1C}">
                <a14:useLocalDpi xmlns:a14="http://schemas.microsoft.com/office/drawing/2010/main" val="0"/>
              </a:ext>
            </a:extLst>
          </a:blip>
          <a:srcRect l="16572" t="13394" r="14363" b="7192"/>
          <a:stretch/>
        </p:blipFill>
        <p:spPr bwMode="auto">
          <a:xfrm rot="5400000">
            <a:off x="1174930" y="1053465"/>
            <a:ext cx="4392930" cy="6553200"/>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AD4D2B94-75CA-46F0-BF79-17CB17409FBF}"/>
              </a:ext>
            </a:extLst>
          </p:cNvPr>
          <p:cNvCxnSpPr>
            <a:cxnSpLocks/>
          </p:cNvCxnSpPr>
          <p:nvPr/>
        </p:nvCxnSpPr>
        <p:spPr>
          <a:xfrm>
            <a:off x="303212" y="2957128"/>
            <a:ext cx="0" cy="31254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73DE19B-CDA6-408F-B969-B348E232BE5E}"/>
              </a:ext>
            </a:extLst>
          </p:cNvPr>
          <p:cNvCxnSpPr>
            <a:cxnSpLocks/>
          </p:cNvCxnSpPr>
          <p:nvPr/>
        </p:nvCxnSpPr>
        <p:spPr>
          <a:xfrm>
            <a:off x="5561012" y="2888147"/>
            <a:ext cx="0" cy="31254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521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0BCF2-B124-45CA-B34C-1361F1D7B163}"/>
              </a:ext>
            </a:extLst>
          </p:cNvPr>
          <p:cNvSpPr>
            <a:spLocks noGrp="1"/>
          </p:cNvSpPr>
          <p:nvPr>
            <p:ph idx="1"/>
          </p:nvPr>
        </p:nvSpPr>
        <p:spPr>
          <a:xfrm>
            <a:off x="7085012" y="2819400"/>
            <a:ext cx="4876799" cy="3352800"/>
          </a:xfrm>
        </p:spPr>
        <p:txBody>
          <a:bodyPr>
            <a:normAutofit/>
          </a:bodyPr>
          <a:lstStyle/>
          <a:p>
            <a:pPr marL="0" indent="0" algn="ctr">
              <a:buNone/>
            </a:pPr>
            <a:r>
              <a:rPr lang="en-US" sz="2800" b="1" u="sng" dirty="0"/>
              <a:t>Width</a:t>
            </a:r>
          </a:p>
          <a:p>
            <a:pPr marL="0" indent="0" algn="ctr">
              <a:buNone/>
            </a:pPr>
            <a:r>
              <a:rPr lang="en-US" sz="2800" dirty="0"/>
              <a:t>Holding your turtle securely, stretch measuring tape from the left edge of the carapace across the center to the opposite edge. </a:t>
            </a:r>
            <a:endParaRPr lang="en-US" sz="2800" dirty="0" smtClean="0"/>
          </a:p>
          <a:p>
            <a:pPr marL="0" indent="0" algn="ctr">
              <a:buNone/>
            </a:pPr>
            <a:r>
              <a:rPr lang="en-US" sz="2800" dirty="0" smtClean="0"/>
              <a:t>Measure </a:t>
            </a:r>
            <a:r>
              <a:rPr lang="en-US" sz="2800" dirty="0"/>
              <a:t>in centimeters.</a:t>
            </a:r>
          </a:p>
        </p:txBody>
      </p:sp>
      <p:sp>
        <p:nvSpPr>
          <p:cNvPr id="4" name="TextBox 3">
            <a:extLst>
              <a:ext uri="{FF2B5EF4-FFF2-40B4-BE49-F238E27FC236}">
                <a16:creationId xmlns:a16="http://schemas.microsoft.com/office/drawing/2014/main" id="{E056F4A2-AE39-4D60-928A-E4ACBF8ABF89}"/>
              </a:ext>
            </a:extLst>
          </p:cNvPr>
          <p:cNvSpPr txBox="1"/>
          <p:nvPr/>
        </p:nvSpPr>
        <p:spPr>
          <a:xfrm>
            <a:off x="1902016" y="76200"/>
            <a:ext cx="8384796" cy="1631216"/>
          </a:xfrm>
          <a:prstGeom prst="rect">
            <a:avLst/>
          </a:prstGeom>
          <a:noFill/>
        </p:spPr>
        <p:txBody>
          <a:bodyPr wrap="none" rtlCol="0">
            <a:spAutoFit/>
          </a:bodyPr>
          <a:lstStyle/>
          <a:p>
            <a:pPr algn="ctr"/>
            <a:r>
              <a:rPr lang="en-US" sz="4000" b="1" dirty="0"/>
              <a:t>Measuring the Carapace (top of shell)</a:t>
            </a:r>
            <a:br>
              <a:rPr lang="en-US" sz="4000" b="1" dirty="0"/>
            </a:br>
            <a:r>
              <a:rPr lang="en-US" b="1" dirty="0"/>
              <a:t/>
            </a:r>
            <a:br>
              <a:rPr lang="en-US" b="1" dirty="0"/>
            </a:br>
            <a:r>
              <a:rPr lang="en-US" sz="2400" i="1" dirty="0"/>
              <a:t>Tools needed: soft measuring tape</a:t>
            </a:r>
            <a:endParaRPr lang="en-US" sz="2400" dirty="0"/>
          </a:p>
          <a:p>
            <a:endParaRPr lang="en-US" dirty="0"/>
          </a:p>
        </p:txBody>
      </p:sp>
      <p:pic>
        <p:nvPicPr>
          <p:cNvPr id="6" name="Picture 5">
            <a:extLst>
              <a:ext uri="{FF2B5EF4-FFF2-40B4-BE49-F238E27FC236}">
                <a16:creationId xmlns:a16="http://schemas.microsoft.com/office/drawing/2014/main" id="{A0C29205-3D3E-4F82-9A66-150390A8FD22}"/>
              </a:ext>
            </a:extLst>
          </p:cNvPr>
          <p:cNvPicPr/>
          <p:nvPr/>
        </p:nvPicPr>
        <p:blipFill rotWithShape="1">
          <a:blip r:embed="rId2" cstate="print">
            <a:extLst>
              <a:ext uri="{28A0092B-C50C-407E-A947-70E740481C1C}">
                <a14:useLocalDpi xmlns:a14="http://schemas.microsoft.com/office/drawing/2010/main" val="0"/>
              </a:ext>
            </a:extLst>
          </a:blip>
          <a:srcRect l="3443" t="8607" r="1210" b="13624"/>
          <a:stretch/>
        </p:blipFill>
        <p:spPr bwMode="auto">
          <a:xfrm>
            <a:off x="64452" y="1981200"/>
            <a:ext cx="6868160" cy="4419600"/>
          </a:xfrm>
          <a:prstGeom prst="rect">
            <a:avLst/>
          </a:prstGeom>
          <a:ln>
            <a:noFill/>
          </a:ln>
          <a:extLst>
            <a:ext uri="{53640926-AAD7-44D8-BBD7-CCE9431645EC}">
              <a14:shadowObscured xmlns:a14="http://schemas.microsoft.com/office/drawing/2010/main"/>
            </a:ext>
          </a:extLst>
        </p:spPr>
      </p:pic>
      <p:cxnSp>
        <p:nvCxnSpPr>
          <p:cNvPr id="7" name="Straight Connector 6">
            <a:extLst>
              <a:ext uri="{FF2B5EF4-FFF2-40B4-BE49-F238E27FC236}">
                <a16:creationId xmlns:a16="http://schemas.microsoft.com/office/drawing/2014/main" id="{525A9FC2-C5A3-4E31-81BF-C13F8D2BECE4}"/>
              </a:ext>
            </a:extLst>
          </p:cNvPr>
          <p:cNvCxnSpPr>
            <a:cxnSpLocks/>
          </p:cNvCxnSpPr>
          <p:nvPr/>
        </p:nvCxnSpPr>
        <p:spPr>
          <a:xfrm flipH="1">
            <a:off x="912812" y="5410200"/>
            <a:ext cx="4419600" cy="3048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32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0BCF2-B124-45CA-B34C-1361F1D7B163}"/>
              </a:ext>
            </a:extLst>
          </p:cNvPr>
          <p:cNvSpPr>
            <a:spLocks noGrp="1"/>
          </p:cNvSpPr>
          <p:nvPr>
            <p:ph idx="1"/>
          </p:nvPr>
        </p:nvSpPr>
        <p:spPr>
          <a:xfrm>
            <a:off x="6932612" y="2514600"/>
            <a:ext cx="5029203" cy="3657600"/>
          </a:xfrm>
        </p:spPr>
        <p:txBody>
          <a:bodyPr>
            <a:normAutofit/>
          </a:bodyPr>
          <a:lstStyle/>
          <a:p>
            <a:pPr marL="0" indent="0" algn="ctr">
              <a:buNone/>
            </a:pPr>
            <a:r>
              <a:rPr lang="en-US" sz="2800" b="1" u="sng" dirty="0"/>
              <a:t>Length</a:t>
            </a:r>
          </a:p>
          <a:p>
            <a:pPr marL="0" indent="0" algn="ctr">
              <a:buNone/>
            </a:pPr>
            <a:r>
              <a:rPr lang="en-US" sz="2800" dirty="0"/>
              <a:t>Holding your turtle securely, stretch measuring tape from the top edge of the plastron down the center of the plastron to the bottom edge. </a:t>
            </a:r>
            <a:endParaRPr lang="en-US" sz="2800" dirty="0" smtClean="0"/>
          </a:p>
          <a:p>
            <a:pPr marL="0" indent="0" algn="ctr">
              <a:buNone/>
            </a:pPr>
            <a:r>
              <a:rPr lang="en-US" sz="2800" dirty="0" smtClean="0"/>
              <a:t>Measure </a:t>
            </a:r>
            <a:r>
              <a:rPr lang="en-US" sz="2800" dirty="0"/>
              <a:t>in centimeters. </a:t>
            </a:r>
          </a:p>
          <a:p>
            <a:pPr marL="0" indent="0">
              <a:buNone/>
            </a:pPr>
            <a:endParaRPr lang="en-US" dirty="0"/>
          </a:p>
        </p:txBody>
      </p:sp>
      <p:sp>
        <p:nvSpPr>
          <p:cNvPr id="4" name="TextBox 3">
            <a:extLst>
              <a:ext uri="{FF2B5EF4-FFF2-40B4-BE49-F238E27FC236}">
                <a16:creationId xmlns:a16="http://schemas.microsoft.com/office/drawing/2014/main" id="{E056F4A2-AE39-4D60-928A-E4ACBF8ABF89}"/>
              </a:ext>
            </a:extLst>
          </p:cNvPr>
          <p:cNvSpPr txBox="1"/>
          <p:nvPr/>
        </p:nvSpPr>
        <p:spPr>
          <a:xfrm>
            <a:off x="1549743" y="76200"/>
            <a:ext cx="9089348" cy="1631216"/>
          </a:xfrm>
          <a:prstGeom prst="rect">
            <a:avLst/>
          </a:prstGeom>
          <a:noFill/>
        </p:spPr>
        <p:txBody>
          <a:bodyPr wrap="none" rtlCol="0">
            <a:spAutoFit/>
          </a:bodyPr>
          <a:lstStyle/>
          <a:p>
            <a:pPr algn="ctr"/>
            <a:r>
              <a:rPr lang="en-US" sz="4000" b="1" dirty="0"/>
              <a:t>Measuring the Plastron (bottom of shell)</a:t>
            </a:r>
            <a:br>
              <a:rPr lang="en-US" sz="4000" b="1" dirty="0"/>
            </a:br>
            <a:r>
              <a:rPr lang="en-US" b="1" dirty="0"/>
              <a:t/>
            </a:r>
            <a:br>
              <a:rPr lang="en-US" b="1" dirty="0"/>
            </a:br>
            <a:r>
              <a:rPr lang="en-US" sz="2400" i="1" dirty="0"/>
              <a:t>Tools needed: soft measuring tape</a:t>
            </a:r>
            <a:endParaRPr lang="en-US" sz="2400" dirty="0"/>
          </a:p>
          <a:p>
            <a:endParaRPr lang="en-US" dirty="0"/>
          </a:p>
        </p:txBody>
      </p:sp>
      <p:pic>
        <p:nvPicPr>
          <p:cNvPr id="5" name="Picture 4">
            <a:extLst>
              <a:ext uri="{FF2B5EF4-FFF2-40B4-BE49-F238E27FC236}">
                <a16:creationId xmlns:a16="http://schemas.microsoft.com/office/drawing/2014/main" id="{D90085EB-1CAF-40C6-B9D4-BBBFAEDB0AEB}"/>
              </a:ext>
            </a:extLst>
          </p:cNvPr>
          <p:cNvPicPr/>
          <p:nvPr/>
        </p:nvPicPr>
        <p:blipFill rotWithShape="1">
          <a:blip r:embed="rId2" cstate="print">
            <a:extLst>
              <a:ext uri="{28A0092B-C50C-407E-A947-70E740481C1C}">
                <a14:useLocalDpi xmlns:a14="http://schemas.microsoft.com/office/drawing/2010/main" val="0"/>
              </a:ext>
            </a:extLst>
          </a:blip>
          <a:srcRect l="17644" t="19850" r="5104" b="9300"/>
          <a:stretch/>
        </p:blipFill>
        <p:spPr bwMode="auto">
          <a:xfrm rot="5400000">
            <a:off x="1088706" y="1195706"/>
            <a:ext cx="4419600" cy="6142989"/>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723BB739-B3C5-4BCB-B71B-9C05483A5725}"/>
              </a:ext>
            </a:extLst>
          </p:cNvPr>
          <p:cNvCxnSpPr>
            <a:cxnSpLocks/>
          </p:cNvCxnSpPr>
          <p:nvPr/>
        </p:nvCxnSpPr>
        <p:spPr>
          <a:xfrm>
            <a:off x="5637212" y="2704465"/>
            <a:ext cx="0" cy="31254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8783C437-A04E-4BDD-A894-761BE35AC07A}"/>
              </a:ext>
            </a:extLst>
          </p:cNvPr>
          <p:cNvCxnSpPr>
            <a:cxnSpLocks/>
          </p:cNvCxnSpPr>
          <p:nvPr/>
        </p:nvCxnSpPr>
        <p:spPr>
          <a:xfrm>
            <a:off x="303212" y="2704465"/>
            <a:ext cx="0" cy="31254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704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1670</TotalTime>
  <Words>1775</Words>
  <Application>Microsoft Office PowerPoint</Application>
  <PresentationFormat>Custom</PresentationFormat>
  <Paragraphs>117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Symbol</vt:lpstr>
      <vt:lpstr>Times New Roman</vt:lpstr>
      <vt:lpstr>Earthtones 16x9</vt:lpstr>
      <vt:lpstr>Alabama Outdoor Classroom Box Turtle Research Program</vt:lpstr>
      <vt:lpstr>IMPORTANT INFORMATION!</vt:lpstr>
      <vt:lpstr>For reference:</vt:lpstr>
      <vt:lpstr>For reference:</vt:lpstr>
      <vt:lpstr>For reference:</vt:lpstr>
      <vt:lpstr>Quick Tips</vt:lpstr>
      <vt:lpstr>PowerPoint Presentation</vt:lpstr>
      <vt:lpstr>PowerPoint Presentation</vt:lpstr>
      <vt:lpstr>PowerPoint Presentation</vt:lpstr>
      <vt:lpstr>PowerPoint Presentation</vt:lpstr>
      <vt:lpstr>PowerPoint Presentation</vt:lpstr>
      <vt:lpstr>Weighing your Turtle</vt:lpstr>
      <vt:lpstr>PowerPoint Presentation</vt:lpstr>
      <vt:lpstr>PowerPoint Presentation</vt:lpstr>
      <vt:lpstr>Weighing the Turtle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Outdoor Classroom Box Turtle Research Program</dc:title>
  <dc:creator>marla ruskin</dc:creator>
  <cp:lastModifiedBy>Tyler Burgener</cp:lastModifiedBy>
  <cp:revision>31</cp:revision>
  <dcterms:created xsi:type="dcterms:W3CDTF">2019-07-04T15:53:02Z</dcterms:created>
  <dcterms:modified xsi:type="dcterms:W3CDTF">2022-09-07T03:24:00Z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