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0" r:id="rId3"/>
    <p:sldId id="285" r:id="rId4"/>
    <p:sldId id="284" r:id="rId5"/>
    <p:sldId id="279" r:id="rId6"/>
    <p:sldId id="283" r:id="rId7"/>
    <p:sldId id="281" r:id="rId8"/>
    <p:sldId id="282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3" autoAdjust="0"/>
    <p:restoredTop sz="95000" autoAdjust="0"/>
  </p:normalViewPr>
  <p:slideViewPr>
    <p:cSldViewPr>
      <p:cViewPr varScale="1">
        <p:scale>
          <a:sx n="74" d="100"/>
          <a:sy n="74" d="100"/>
        </p:scale>
        <p:origin x="72" y="34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9/6/2022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9/6/2022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9/6/2022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9512" y="533400"/>
            <a:ext cx="9829800" cy="2057400"/>
          </a:xfrm>
        </p:spPr>
        <p:txBody>
          <a:bodyPr/>
          <a:lstStyle/>
          <a:p>
            <a:r>
              <a:rPr lang="en-US" b="1" dirty="0"/>
              <a:t>Alabama Outdoor Classroom Box Turtle Research Program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128944-7BE8-47CC-9A0F-184D9556B73E}"/>
              </a:ext>
            </a:extLst>
          </p:cNvPr>
          <p:cNvSpPr txBox="1"/>
          <p:nvPr/>
        </p:nvSpPr>
        <p:spPr>
          <a:xfrm>
            <a:off x="1179512" y="3124200"/>
            <a:ext cx="9715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Instructions for Collecting </a:t>
            </a:r>
            <a:r>
              <a:rPr lang="en-US" sz="4000" b="1" dirty="0" err="1" smtClean="0"/>
              <a:t>Brumation</a:t>
            </a:r>
            <a:r>
              <a:rPr lang="en-US" sz="4000" b="1" dirty="0" smtClean="0"/>
              <a:t> Data</a:t>
            </a:r>
            <a:endParaRPr lang="en-US" sz="4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51A4E1B-2ED8-4708-8326-DE8AC16491EB}"/>
              </a:ext>
            </a:extLst>
          </p:cNvPr>
          <p:cNvSpPr txBox="1">
            <a:spLocks/>
          </p:cNvSpPr>
          <p:nvPr/>
        </p:nvSpPr>
        <p:spPr>
          <a:xfrm>
            <a:off x="190499" y="5334000"/>
            <a:ext cx="11809413" cy="1323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1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rgbClr val="C00000"/>
                </a:solidFill>
              </a:rPr>
              <a:t>Use these instructions to properly measure soil temperature and collect weather data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for your </a:t>
            </a:r>
            <a:r>
              <a:rPr lang="en-US" b="1" i="1" dirty="0">
                <a:solidFill>
                  <a:srgbClr val="C00000"/>
                </a:solidFill>
              </a:rPr>
              <a:t>“Box Turtle Brumation Data Form“</a:t>
            </a:r>
            <a:r>
              <a:rPr lang="en-US" b="1" dirty="0">
                <a:solidFill>
                  <a:srgbClr val="C00000"/>
                </a:solidFill>
              </a:rPr>
              <a:t> in your </a:t>
            </a:r>
            <a:r>
              <a:rPr lang="en-US" b="1" i="1" dirty="0">
                <a:solidFill>
                  <a:srgbClr val="C00000"/>
                </a:solidFill>
              </a:rPr>
              <a:t>Box Turtle Research Folder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and in your online </a:t>
            </a:r>
            <a:r>
              <a:rPr lang="en-US" b="1" i="1" dirty="0">
                <a:solidFill>
                  <a:srgbClr val="C00000"/>
                </a:solidFill>
              </a:rPr>
              <a:t>“Brumation Data” </a:t>
            </a:r>
            <a:r>
              <a:rPr lang="en-US" b="1" dirty="0">
                <a:solidFill>
                  <a:srgbClr val="C00000"/>
                </a:solidFill>
              </a:rPr>
              <a:t>for each turtle.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7912" y="4029045"/>
            <a:ext cx="495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i="1"/>
              <a:t>*Brumation Data </a:t>
            </a:r>
            <a:r>
              <a:rPr lang="en-US" b="1" i="1" u="sng"/>
              <a:t>is not required</a:t>
            </a:r>
            <a:r>
              <a:rPr lang="en-US" i="1"/>
              <a:t> for permit renewal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6F4A2-AE39-4D60-928A-E4ACBF8ABF89}"/>
              </a:ext>
            </a:extLst>
          </p:cNvPr>
          <p:cNvSpPr txBox="1"/>
          <p:nvPr/>
        </p:nvSpPr>
        <p:spPr>
          <a:xfrm>
            <a:off x="3816388" y="345458"/>
            <a:ext cx="455605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What is Brumation?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40961-5D68-42AA-A92C-38DC985B7E34}"/>
              </a:ext>
            </a:extLst>
          </p:cNvPr>
          <p:cNvSpPr/>
          <p:nvPr/>
        </p:nvSpPr>
        <p:spPr>
          <a:xfrm>
            <a:off x="150812" y="1752600"/>
            <a:ext cx="11887200" cy="4600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Brumation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the condition of sluggishness and inactivity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(similar to hibernation) exhibited by reptiles (including turtles)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during winter or extended periods of low temperatures.  </a:t>
            </a:r>
          </a:p>
          <a:p>
            <a:pPr algn="ctr"/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help us study the brumation patterns of box turtles across Alabama,              we will collect and record valuable environmental data for the following times:</a:t>
            </a:r>
          </a:p>
          <a:p>
            <a:pPr marL="457200" indent="-4572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the turtle enters brumation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fall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turtle emerges for a day or two during warm weather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winter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</a:p>
          <a:p>
            <a:pPr marL="457200" indent="-457200" algn="ctr"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the turtle fully emerges from brumation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spring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6F4A2-AE39-4D60-928A-E4ACBF8ABF89}"/>
              </a:ext>
            </a:extLst>
          </p:cNvPr>
          <p:cNvSpPr txBox="1"/>
          <p:nvPr/>
        </p:nvSpPr>
        <p:spPr>
          <a:xfrm>
            <a:off x="2554019" y="119032"/>
            <a:ext cx="708078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How do I know when our turtle </a:t>
            </a:r>
          </a:p>
          <a:p>
            <a:pPr algn="ctr"/>
            <a:r>
              <a:rPr lang="en-US" sz="4000" b="1" dirty="0"/>
              <a:t>has entered Brumation?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40961-5D68-42AA-A92C-38DC985B7E34}"/>
              </a:ext>
            </a:extLst>
          </p:cNvPr>
          <p:cNvSpPr/>
          <p:nvPr/>
        </p:nvSpPr>
        <p:spPr>
          <a:xfrm>
            <a:off x="684212" y="2514600"/>
            <a:ext cx="10744200" cy="329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turtle has entered brumation when you have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seen it in 7 days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algn="ctr">
              <a:lnSpc>
                <a:spcPct val="107000"/>
              </a:lnSpc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you can use the date of this 7th day as your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Date the Brumation Began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on your paper and online data form(s).</a:t>
            </a:r>
          </a:p>
          <a:p>
            <a:pPr algn="ctr">
              <a:lnSpc>
                <a:spcPct val="107000"/>
              </a:lnSpc>
            </a:pP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 your soil and weather data on this 7th day </a:t>
            </a:r>
          </a:p>
          <a:p>
            <a:pPr algn="ctr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as close to the 7th day as possible!</a:t>
            </a:r>
          </a:p>
        </p:txBody>
      </p:sp>
    </p:spTree>
    <p:extLst>
      <p:ext uri="{BB962C8B-B14F-4D97-AF65-F5344CB8AC3E}">
        <p14:creationId xmlns:p14="http://schemas.microsoft.com/office/powerpoint/2010/main" val="29641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6F4A2-AE39-4D60-928A-E4ACBF8ABF89}"/>
              </a:ext>
            </a:extLst>
          </p:cNvPr>
          <p:cNvSpPr txBox="1"/>
          <p:nvPr/>
        </p:nvSpPr>
        <p:spPr>
          <a:xfrm>
            <a:off x="2906680" y="345458"/>
            <a:ext cx="63754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Measuring Soil Temperature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940961-5D68-42AA-A92C-38DC985B7E34}"/>
              </a:ext>
            </a:extLst>
          </p:cNvPr>
          <p:cNvSpPr/>
          <p:nvPr/>
        </p:nvSpPr>
        <p:spPr>
          <a:xfrm>
            <a:off x="1331911" y="2057400"/>
            <a:ext cx="9525000" cy="4255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Soil temperature can influence when your turtle goes into brumation. Turtles burrow into the soil to help regulate their body temperature – whether they need to cool down in the summer or stay warm in winter. </a:t>
            </a:r>
          </a:p>
          <a:p>
            <a:pPr algn="ctr"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measuring the temperature of the soil in your habitat, you can track the temperature range that affects your turtle’s brumation pattern.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0BCF2-B124-45CA-B34C-1361F1D7B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999" y="1858966"/>
            <a:ext cx="6603487" cy="4902956"/>
          </a:xfrm>
        </p:spPr>
        <p:txBody>
          <a:bodyPr>
            <a:normAutofit/>
          </a:bodyPr>
          <a:lstStyle/>
          <a:p>
            <a:r>
              <a:rPr lang="en-US" sz="2800" b="1" dirty="0"/>
              <a:t>S</a:t>
            </a:r>
            <a:r>
              <a:rPr lang="en-US" b="1" i="1" dirty="0"/>
              <a:t>tep 1: </a:t>
            </a:r>
            <a:r>
              <a:rPr lang="en-US" dirty="0"/>
              <a:t>Remove thermometer from its cover.</a:t>
            </a:r>
          </a:p>
          <a:p>
            <a:r>
              <a:rPr lang="en-US" b="1" i="1" dirty="0"/>
              <a:t>Step 2:</a:t>
            </a:r>
            <a:r>
              <a:rPr lang="en-US" b="1" dirty="0"/>
              <a:t> </a:t>
            </a:r>
            <a:r>
              <a:rPr lang="en-US" dirty="0"/>
              <a:t>Use your measuring tape to measure        4 inches up from the bottom of your thermometer’s probe. Mark this spot using a sharpie – this way you will know exactly how deep to insert the thermometer into the ground.</a:t>
            </a:r>
          </a:p>
          <a:p>
            <a:r>
              <a:rPr lang="en-US" b="1" i="1" dirty="0"/>
              <a:t>Step 3: </a:t>
            </a:r>
            <a:r>
              <a:rPr lang="en-US" dirty="0"/>
              <a:t>Push the thermometer into the soil in your turtle’s habitat. Stop pushing once the sharpie line reaches the ground. Wait until the temperature gauge stops moving for a final temperature. Remember to record the temperature from the probe onto your Brumation Data Form.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56F4A2-AE39-4D60-928A-E4ACBF8ABF89}"/>
              </a:ext>
            </a:extLst>
          </p:cNvPr>
          <p:cNvSpPr txBox="1"/>
          <p:nvPr/>
        </p:nvSpPr>
        <p:spPr>
          <a:xfrm>
            <a:off x="2373280" y="76200"/>
            <a:ext cx="63754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/>
              <a:t>Measuring Soil Temperature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400" b="1" i="1" dirty="0"/>
              <a:t>Tools needed: </a:t>
            </a:r>
            <a:r>
              <a:rPr lang="en-US" sz="2400" i="1" dirty="0"/>
              <a:t>soil thermometer &amp; measuring tape</a:t>
            </a:r>
            <a:endParaRPr lang="en-US" sz="24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11904-5DA8-4A5E-AEFF-426B5C58E84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t="15450" r="29452" b="9736"/>
          <a:stretch/>
        </p:blipFill>
        <p:spPr bwMode="auto">
          <a:xfrm rot="5400000">
            <a:off x="722311" y="1739522"/>
            <a:ext cx="4191002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216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0DDEC-45BD-4AF7-BCB4-1AA230E45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87723"/>
            <a:ext cx="9144000" cy="2057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For weather data regarding your turtle’s brumation, you will need to access your local weather data. </a:t>
            </a:r>
          </a:p>
          <a:p>
            <a:pPr marL="0" indent="0" algn="ctr">
              <a:buNone/>
            </a:pPr>
            <a:r>
              <a:rPr lang="en-US" sz="2800" dirty="0"/>
              <a:t>Follow these instructions to do so: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B1C6D2-DE14-4269-95BC-B0E2679B31AF}"/>
              </a:ext>
            </a:extLst>
          </p:cNvPr>
          <p:cNvSpPr txBox="1"/>
          <p:nvPr/>
        </p:nvSpPr>
        <p:spPr>
          <a:xfrm>
            <a:off x="2627312" y="76200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Weather Data for Brumation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400" b="1" i="1" dirty="0"/>
              <a:t>Tools needed: </a:t>
            </a:r>
            <a:r>
              <a:rPr lang="en-US" sz="2400" i="1" dirty="0"/>
              <a:t>internet access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3E23EC-C2BC-44C1-9176-1F4041E16B81}"/>
              </a:ext>
            </a:extLst>
          </p:cNvPr>
          <p:cNvSpPr txBox="1"/>
          <p:nvPr/>
        </p:nvSpPr>
        <p:spPr>
          <a:xfrm>
            <a:off x="989012" y="3201411"/>
            <a:ext cx="10210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Step 1:  </a:t>
            </a:r>
            <a:r>
              <a:rPr lang="en-US" sz="2800" dirty="0"/>
              <a:t>Open your web browser and navigate to www.weather.com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6B9416-1839-4EAE-855A-24292AC59924}"/>
              </a:ext>
            </a:extLst>
          </p:cNvPr>
          <p:cNvSpPr txBox="1"/>
          <p:nvPr/>
        </p:nvSpPr>
        <p:spPr>
          <a:xfrm>
            <a:off x="1560512" y="4001630"/>
            <a:ext cx="9067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Step 2:</a:t>
            </a:r>
            <a:r>
              <a:rPr lang="en-US" sz="2800" b="1" dirty="0"/>
              <a:t>  </a:t>
            </a:r>
            <a:r>
              <a:rPr lang="en-US" sz="2800" dirty="0"/>
              <a:t>Search for your location by entering your zip code in the search bar in the top left corner of the homepage.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20658-8A2F-4AA3-A6DA-BFF99A1CD10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4"/>
          <a:stretch/>
        </p:blipFill>
        <p:spPr bwMode="auto">
          <a:xfrm>
            <a:off x="836612" y="5105400"/>
            <a:ext cx="10744200" cy="1486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56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1C6D2-DE14-4269-95BC-B0E2679B31AF}"/>
              </a:ext>
            </a:extLst>
          </p:cNvPr>
          <p:cNvSpPr txBox="1"/>
          <p:nvPr/>
        </p:nvSpPr>
        <p:spPr>
          <a:xfrm>
            <a:off x="2627312" y="152042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Weather Data for Brumation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400" b="1" i="1" dirty="0"/>
              <a:t>Tools needed: </a:t>
            </a:r>
            <a:r>
              <a:rPr lang="en-US" sz="2400" i="1" dirty="0"/>
              <a:t>internet access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29E7DE-01AB-4721-B1CA-147C783E57A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2655364"/>
            <a:ext cx="10744200" cy="14868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0AEA57-2180-4921-BA0F-E50378F66CDF}"/>
              </a:ext>
            </a:extLst>
          </p:cNvPr>
          <p:cNvSpPr txBox="1"/>
          <p:nvPr/>
        </p:nvSpPr>
        <p:spPr>
          <a:xfrm>
            <a:off x="931862" y="1764764"/>
            <a:ext cx="103251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Step 3: </a:t>
            </a:r>
            <a:r>
              <a:rPr lang="en-US" sz="2400" dirty="0"/>
              <a:t>Once you are on the webpage for your area, you will see a menu bar with several options at the top of the page. Click “monthly.”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845D4-2A50-422D-BF41-FD6F7BF5781A}"/>
              </a:ext>
            </a:extLst>
          </p:cNvPr>
          <p:cNvSpPr txBox="1"/>
          <p:nvPr/>
        </p:nvSpPr>
        <p:spPr>
          <a:xfrm>
            <a:off x="931862" y="4539237"/>
            <a:ext cx="1043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Step 4:</a:t>
            </a:r>
            <a:r>
              <a:rPr lang="en-US" sz="2400" b="1" dirty="0"/>
              <a:t> </a:t>
            </a:r>
            <a:r>
              <a:rPr lang="en-US" sz="2400" dirty="0"/>
              <a:t>At the top of the calendar, use the dropdown menu to select the month from which you need weather data.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2689C0-3951-4350-8A98-089A4EB1DAD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5" b="21503"/>
          <a:stretch/>
        </p:blipFill>
        <p:spPr bwMode="auto">
          <a:xfrm>
            <a:off x="1731962" y="5328717"/>
            <a:ext cx="8724900" cy="1370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650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1C6D2-DE14-4269-95BC-B0E2679B31AF}"/>
              </a:ext>
            </a:extLst>
          </p:cNvPr>
          <p:cNvSpPr txBox="1"/>
          <p:nvPr/>
        </p:nvSpPr>
        <p:spPr>
          <a:xfrm>
            <a:off x="2627311" y="126511"/>
            <a:ext cx="693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Weather Data for Brumation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2400" b="1" i="1" dirty="0"/>
              <a:t>Tools needed: </a:t>
            </a:r>
            <a:r>
              <a:rPr lang="en-US" sz="2400" i="1" dirty="0"/>
              <a:t>internet access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46356E-DB72-4FC6-9081-751A211CC2A6}"/>
              </a:ext>
            </a:extLst>
          </p:cNvPr>
          <p:cNvSpPr txBox="1"/>
          <p:nvPr/>
        </p:nvSpPr>
        <p:spPr>
          <a:xfrm>
            <a:off x="950912" y="1795551"/>
            <a:ext cx="10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/>
              <a:t>Step 5:</a:t>
            </a:r>
            <a:r>
              <a:rPr lang="en-US" sz="2400" b="1" dirty="0"/>
              <a:t> </a:t>
            </a:r>
            <a:r>
              <a:rPr lang="en-US" sz="2400" dirty="0"/>
              <a:t>At this point, you can view the temperature and precipitation information that you need for your turtle’s Brumation Data Form. </a:t>
            </a:r>
          </a:p>
          <a:p>
            <a:pPr algn="ctr"/>
            <a:r>
              <a:rPr lang="en-US" sz="2400" dirty="0"/>
              <a:t>This calendar gives you daily weather information, so you will have to do some basic calculations to find the averages. Below is an example.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037315-B8C9-4812-97EA-DFC6FA4FB2BA}"/>
              </a:ext>
            </a:extLst>
          </p:cNvPr>
          <p:cNvSpPr txBox="1"/>
          <p:nvPr/>
        </p:nvSpPr>
        <p:spPr>
          <a:xfrm>
            <a:off x="-1" y="3529546"/>
            <a:ext cx="12188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If  your turtle ate its last meal before brumation on October 11</a:t>
            </a:r>
            <a:r>
              <a:rPr lang="en-US" sz="2200" baseline="30000" dirty="0"/>
              <a:t>th</a:t>
            </a:r>
            <a:r>
              <a:rPr lang="en-US" sz="2200" dirty="0"/>
              <a:t>, you should calculate the weather data for October 4</a:t>
            </a:r>
            <a:r>
              <a:rPr lang="en-US" sz="2200" baseline="30000" dirty="0"/>
              <a:t>th</a:t>
            </a:r>
            <a:r>
              <a:rPr lang="en-US" sz="2200" dirty="0"/>
              <a:t>-10</a:t>
            </a:r>
            <a:r>
              <a:rPr lang="en-US" sz="2200" baseline="30000" dirty="0"/>
              <a:t>th</a:t>
            </a:r>
            <a:r>
              <a:rPr lang="en-US" sz="2200" dirty="0"/>
              <a:t>. To find the “Average High Temperature (F) Week Before Last Meal”, begin by adding all of the high temperatures together. Next, divide that by the number of days in the week.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C38C22-1BBC-4806-8792-2F6237F1C81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31" y="4773302"/>
            <a:ext cx="7960360" cy="10529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3E38C1-9277-4586-878F-436E04B0DF87}"/>
              </a:ext>
            </a:extLst>
          </p:cNvPr>
          <p:cNvSpPr txBox="1"/>
          <p:nvPr/>
        </p:nvSpPr>
        <p:spPr>
          <a:xfrm>
            <a:off x="2417762" y="5962048"/>
            <a:ext cx="7353300" cy="76944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72+74+77+72+67+69+53=484                             484/7=69 </a:t>
            </a:r>
            <a:br>
              <a:rPr lang="en-US" sz="2200" dirty="0"/>
            </a:br>
            <a:r>
              <a:rPr lang="en-US" sz="2200" dirty="0"/>
              <a:t>Average high temperature for October 4</a:t>
            </a:r>
            <a:r>
              <a:rPr lang="en-US" sz="2200" baseline="30000" dirty="0"/>
              <a:t>th</a:t>
            </a:r>
            <a:r>
              <a:rPr lang="en-US" sz="2200" dirty="0"/>
              <a:t>-10</a:t>
            </a:r>
            <a:r>
              <a:rPr lang="en-US" sz="2200" baseline="30000" dirty="0"/>
              <a:t>th</a:t>
            </a:r>
            <a:r>
              <a:rPr lang="en-US" sz="2200" dirty="0"/>
              <a:t> is 69 degrees.</a:t>
            </a:r>
          </a:p>
        </p:txBody>
      </p:sp>
    </p:spTree>
    <p:extLst>
      <p:ext uri="{BB962C8B-B14F-4D97-AF65-F5344CB8AC3E}">
        <p14:creationId xmlns:p14="http://schemas.microsoft.com/office/powerpoint/2010/main" val="140718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1642</TotalTime>
  <Words>692</Words>
  <Application>Microsoft Office PowerPoint</Application>
  <PresentationFormat>Custom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Wingdings</vt:lpstr>
      <vt:lpstr>Earthtones 16x9</vt:lpstr>
      <vt:lpstr>Alabama Outdoor Classroom Box Turtle Research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Alabama Outdoor Classroom Box Turtle Research Program</dc:title>
  <dc:creator>marla ruskin</dc:creator>
  <cp:lastModifiedBy>Tyler Burgener</cp:lastModifiedBy>
  <cp:revision>25</cp:revision>
  <dcterms:created xsi:type="dcterms:W3CDTF">2019-07-04T15:53:02Z</dcterms:created>
  <dcterms:modified xsi:type="dcterms:W3CDTF">2022-09-07T02:58:44Z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